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60" r:id="rId4"/>
    <p:sldId id="282" r:id="rId5"/>
    <p:sldId id="275" r:id="rId6"/>
    <p:sldId id="277" r:id="rId7"/>
    <p:sldId id="278" r:id="rId8"/>
    <p:sldId id="280" r:id="rId9"/>
    <p:sldId id="279" r:id="rId10"/>
    <p:sldId id="281" r:id="rId11"/>
    <p:sldId id="284" r:id="rId12"/>
    <p:sldId id="283" r:id="rId13"/>
    <p:sldId id="285" r:id="rId14"/>
    <p:sldId id="286" r:id="rId15"/>
    <p:sldId id="267" r:id="rId16"/>
    <p:sldId id="268" r:id="rId17"/>
    <p:sldId id="269" r:id="rId18"/>
    <p:sldId id="272" r:id="rId19"/>
    <p:sldId id="273" r:id="rId20"/>
  </p:sldIdLst>
  <p:sldSz cx="9144000" cy="6858000" type="screen4x3"/>
  <p:notesSz cx="6858000" cy="9144000"/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C3B58-4492-4AE6-88B4-BAD165020FFF}" type="datetimeFigureOut">
              <a:rPr lang="en-US" smtClean="0"/>
              <a:t>31/03/2016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4F363-D507-40BA-85A9-4E3F00F4D6A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BÀI 3:</a:t>
            </a:r>
            <a:b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LUẬT NHÀ NƯỚC</a:t>
            </a:r>
            <a:br>
              <a:rPr 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(LUẬT HIẾN PHÁP)</a:t>
            </a:r>
            <a:endParaRPr lang="en-US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714E953-3EB8-4AC7-A94C-4467B09C6994}" type="datetime1">
              <a:rPr lang="en-US"/>
              <a:pPr>
                <a:defRPr/>
              </a:pPr>
              <a:t>31/03/2016</a:t>
            </a:fld>
            <a:endParaRPr lang="en-US"/>
          </a:p>
        </p:txBody>
      </p:sp>
      <p:sp>
        <p:nvSpPr>
          <p:cNvPr id="778244" name="_s1029"/>
          <p:cNvSpPr>
            <a:spLocks noChangeArrowheads="1"/>
          </p:cNvSpPr>
          <p:nvPr/>
        </p:nvSpPr>
        <p:spPr bwMode="auto">
          <a:xfrm>
            <a:off x="1828800" y="1981200"/>
            <a:ext cx="1450975" cy="885825"/>
          </a:xfrm>
          <a:prstGeom prst="ellipse">
            <a:avLst/>
          </a:prstGeom>
          <a:gradFill rotWithShape="1">
            <a:gsLst>
              <a:gs pos="0">
                <a:srgbClr val="FF9997"/>
              </a:gs>
              <a:gs pos="100000">
                <a:srgbClr val="FF66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 TTDS</a:t>
            </a:r>
          </a:p>
        </p:txBody>
      </p:sp>
      <p:sp>
        <p:nvSpPr>
          <p:cNvPr id="778245" name="_s1031"/>
          <p:cNvSpPr>
            <a:spLocks noChangeArrowheads="1"/>
          </p:cNvSpPr>
          <p:nvPr/>
        </p:nvSpPr>
        <p:spPr bwMode="auto">
          <a:xfrm>
            <a:off x="609600" y="2840038"/>
            <a:ext cx="1450975" cy="885825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TTHS</a:t>
            </a:r>
          </a:p>
        </p:txBody>
      </p:sp>
      <p:sp>
        <p:nvSpPr>
          <p:cNvPr id="778246" name="_s1033"/>
          <p:cNvSpPr>
            <a:spLocks noChangeArrowheads="1"/>
          </p:cNvSpPr>
          <p:nvPr/>
        </p:nvSpPr>
        <p:spPr bwMode="auto">
          <a:xfrm>
            <a:off x="342900" y="3963988"/>
            <a:ext cx="1450975" cy="885825"/>
          </a:xfrm>
          <a:prstGeom prst="ellipse">
            <a:avLst/>
          </a:prstGeom>
          <a:gradFill rotWithShape="1">
            <a:gsLst>
              <a:gs pos="0">
                <a:srgbClr val="F9F67F"/>
              </a:gs>
              <a:gs pos="100000">
                <a:srgbClr val="FFCC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 lao động</a:t>
            </a:r>
          </a:p>
        </p:txBody>
      </p:sp>
      <p:sp>
        <p:nvSpPr>
          <p:cNvPr id="778247" name="_s1035"/>
          <p:cNvSpPr>
            <a:spLocks noChangeArrowheads="1"/>
          </p:cNvSpPr>
          <p:nvPr/>
        </p:nvSpPr>
        <p:spPr bwMode="auto">
          <a:xfrm>
            <a:off x="1112838" y="4999038"/>
            <a:ext cx="1450975" cy="885825"/>
          </a:xfrm>
          <a:prstGeom prst="ellipse">
            <a:avLst/>
          </a:prstGeom>
          <a:gradFill rotWithShape="1">
            <a:gsLst>
              <a:gs pos="0">
                <a:srgbClr val="FF9933"/>
              </a:gs>
              <a:gs pos="100000">
                <a:srgbClr val="FF66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1600" b="1">
                <a:solidFill>
                  <a:srgbClr val="0000FF"/>
                </a:solidFill>
                <a:latin typeface="Arial" charset="0"/>
              </a:rPr>
              <a:t>thương mại</a:t>
            </a:r>
          </a:p>
        </p:txBody>
      </p:sp>
      <p:sp>
        <p:nvSpPr>
          <p:cNvPr id="778248" name="_s1037"/>
          <p:cNvSpPr>
            <a:spLocks noChangeArrowheads="1"/>
          </p:cNvSpPr>
          <p:nvPr/>
        </p:nvSpPr>
        <p:spPr bwMode="auto">
          <a:xfrm>
            <a:off x="2678113" y="5613400"/>
            <a:ext cx="1450975" cy="885825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 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đất đai</a:t>
            </a:r>
          </a:p>
        </p:txBody>
      </p:sp>
      <p:sp>
        <p:nvSpPr>
          <p:cNvPr id="778249" name="_s1039"/>
          <p:cNvSpPr>
            <a:spLocks noChangeArrowheads="1"/>
          </p:cNvSpPr>
          <p:nvPr/>
        </p:nvSpPr>
        <p:spPr bwMode="auto">
          <a:xfrm>
            <a:off x="4538663" y="5614988"/>
            <a:ext cx="1450975" cy="885825"/>
          </a:xfrm>
          <a:prstGeom prst="ellipse">
            <a:avLst/>
          </a:prstGeom>
          <a:gradFill rotWithShape="1">
            <a:gsLst>
              <a:gs pos="0">
                <a:srgbClr val="F9F67F"/>
              </a:gs>
              <a:gs pos="100000">
                <a:srgbClr val="FFCC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 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môi trường</a:t>
            </a:r>
          </a:p>
        </p:txBody>
      </p:sp>
      <p:sp>
        <p:nvSpPr>
          <p:cNvPr id="778250" name="_s1041"/>
          <p:cNvSpPr>
            <a:spLocks noChangeArrowheads="1"/>
          </p:cNvSpPr>
          <p:nvPr/>
        </p:nvSpPr>
        <p:spPr bwMode="auto">
          <a:xfrm>
            <a:off x="6107113" y="5002213"/>
            <a:ext cx="1450975" cy="885825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D600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 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tài chính</a:t>
            </a:r>
          </a:p>
        </p:txBody>
      </p:sp>
      <p:sp>
        <p:nvSpPr>
          <p:cNvPr id="778251" name="_s1043"/>
          <p:cNvSpPr>
            <a:spLocks noChangeArrowheads="1"/>
          </p:cNvSpPr>
          <p:nvPr/>
        </p:nvSpPr>
        <p:spPr bwMode="auto">
          <a:xfrm>
            <a:off x="6880225" y="3967163"/>
            <a:ext cx="1450975" cy="887412"/>
          </a:xfrm>
          <a:prstGeom prst="ellipse">
            <a:avLst/>
          </a:prstGeom>
          <a:gradFill rotWithShape="1">
            <a:gsLst>
              <a:gs pos="0">
                <a:srgbClr val="FF6600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 dân sự</a:t>
            </a:r>
          </a:p>
        </p:txBody>
      </p:sp>
      <p:sp>
        <p:nvSpPr>
          <p:cNvPr id="778252" name="_s1045"/>
          <p:cNvSpPr>
            <a:spLocks noChangeArrowheads="1"/>
          </p:cNvSpPr>
          <p:nvPr/>
        </p:nvSpPr>
        <p:spPr bwMode="auto">
          <a:xfrm>
            <a:off x="6616700" y="2841625"/>
            <a:ext cx="1450975" cy="885825"/>
          </a:xfrm>
          <a:prstGeom prst="ellipse">
            <a:avLst/>
          </a:prstGeom>
          <a:gradFill rotWithShape="1">
            <a:gsLst>
              <a:gs pos="0">
                <a:srgbClr val="FF9997"/>
              </a:gs>
              <a:gs pos="100000">
                <a:srgbClr val="FF66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 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hình sự</a:t>
            </a:r>
          </a:p>
        </p:txBody>
      </p:sp>
      <p:sp>
        <p:nvSpPr>
          <p:cNvPr id="778253" name="_s1047"/>
          <p:cNvSpPr>
            <a:spLocks noChangeArrowheads="1"/>
          </p:cNvSpPr>
          <p:nvPr/>
        </p:nvSpPr>
        <p:spPr bwMode="auto">
          <a:xfrm>
            <a:off x="5397500" y="1982788"/>
            <a:ext cx="1450975" cy="885825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Luật 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hành chính</a:t>
            </a:r>
          </a:p>
        </p:txBody>
      </p:sp>
      <p:sp>
        <p:nvSpPr>
          <p:cNvPr id="778254" name="_s1049"/>
          <p:cNvSpPr>
            <a:spLocks noChangeArrowheads="1"/>
          </p:cNvSpPr>
          <p:nvPr/>
        </p:nvSpPr>
        <p:spPr bwMode="auto">
          <a:xfrm>
            <a:off x="3609975" y="1662113"/>
            <a:ext cx="1450975" cy="887412"/>
          </a:xfrm>
          <a:prstGeom prst="ellipse">
            <a:avLst/>
          </a:prstGeom>
          <a:gradFill rotWithShape="1">
            <a:gsLst>
              <a:gs pos="0">
                <a:srgbClr val="F9F67F"/>
              </a:gs>
              <a:gs pos="100000">
                <a:srgbClr val="FFCC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 u="sng">
                <a:solidFill>
                  <a:srgbClr val="FF3300"/>
                </a:solidFill>
                <a:latin typeface="Arial" charset="0"/>
              </a:rPr>
              <a:t>Luật </a:t>
            </a:r>
          </a:p>
          <a:p>
            <a:pPr algn="ctr"/>
            <a:r>
              <a:rPr lang="en-US" sz="1700" b="1" u="sng">
                <a:solidFill>
                  <a:srgbClr val="FF3300"/>
                </a:solidFill>
                <a:latin typeface="Arial" charset="0"/>
              </a:rPr>
              <a:t>Hiến pháp </a:t>
            </a:r>
          </a:p>
        </p:txBody>
      </p:sp>
      <p:sp>
        <p:nvSpPr>
          <p:cNvPr id="778255" name="_s1050"/>
          <p:cNvSpPr>
            <a:spLocks noChangeArrowheads="1"/>
          </p:cNvSpPr>
          <p:nvPr/>
        </p:nvSpPr>
        <p:spPr bwMode="auto">
          <a:xfrm>
            <a:off x="3609975" y="3681413"/>
            <a:ext cx="1450975" cy="887412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54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HỆ THỐNG </a:t>
            </a:r>
          </a:p>
          <a:p>
            <a:pPr algn="ctr"/>
            <a:r>
              <a:rPr lang="en-US" sz="1700" b="1">
                <a:solidFill>
                  <a:srgbClr val="0000FF"/>
                </a:solidFill>
                <a:latin typeface="Arial" charset="0"/>
              </a:rPr>
              <a:t>PHÁP LUẬT</a:t>
            </a:r>
          </a:p>
        </p:txBody>
      </p:sp>
      <p:sp>
        <p:nvSpPr>
          <p:cNvPr id="158735" name="_s1028"/>
          <p:cNvSpPr>
            <a:spLocks noChangeShapeType="1"/>
          </p:cNvSpPr>
          <p:nvPr/>
        </p:nvSpPr>
        <p:spPr bwMode="auto">
          <a:xfrm flipH="1" flipV="1">
            <a:off x="2944813" y="2797175"/>
            <a:ext cx="1000125" cy="954088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36" name="_s1030"/>
          <p:cNvSpPr>
            <a:spLocks noChangeShapeType="1"/>
          </p:cNvSpPr>
          <p:nvPr/>
        </p:nvSpPr>
        <p:spPr bwMode="auto">
          <a:xfrm flipH="1" flipV="1">
            <a:off x="1990725" y="3467100"/>
            <a:ext cx="1687513" cy="473075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37" name="_s1032"/>
          <p:cNvSpPr>
            <a:spLocks noChangeShapeType="1"/>
          </p:cNvSpPr>
          <p:nvPr/>
        </p:nvSpPr>
        <p:spPr bwMode="auto">
          <a:xfrm flipH="1">
            <a:off x="1784350" y="4187825"/>
            <a:ext cx="1838325" cy="158750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38" name="_s1034"/>
          <p:cNvSpPr>
            <a:spLocks noChangeShapeType="1"/>
          </p:cNvSpPr>
          <p:nvPr/>
        </p:nvSpPr>
        <p:spPr bwMode="auto">
          <a:xfrm flipH="1">
            <a:off x="2386013" y="4413250"/>
            <a:ext cx="1406525" cy="741363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39" name="_s1036"/>
          <p:cNvSpPr>
            <a:spLocks noChangeShapeType="1"/>
          </p:cNvSpPr>
          <p:nvPr/>
        </p:nvSpPr>
        <p:spPr bwMode="auto">
          <a:xfrm flipH="1">
            <a:off x="3609975" y="4546600"/>
            <a:ext cx="523875" cy="1087438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40" name="_s1038"/>
          <p:cNvSpPr>
            <a:spLocks noChangeShapeType="1"/>
          </p:cNvSpPr>
          <p:nvPr/>
        </p:nvSpPr>
        <p:spPr bwMode="auto">
          <a:xfrm>
            <a:off x="4541838" y="4546600"/>
            <a:ext cx="522287" cy="1087438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41" name="_s1040"/>
          <p:cNvSpPr>
            <a:spLocks noChangeShapeType="1"/>
          </p:cNvSpPr>
          <p:nvPr/>
        </p:nvSpPr>
        <p:spPr bwMode="auto">
          <a:xfrm>
            <a:off x="4884738" y="4410075"/>
            <a:ext cx="1401762" cy="744538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42" name="_s1042"/>
          <p:cNvSpPr>
            <a:spLocks noChangeShapeType="1"/>
          </p:cNvSpPr>
          <p:nvPr/>
        </p:nvSpPr>
        <p:spPr bwMode="auto">
          <a:xfrm>
            <a:off x="5051425" y="4183063"/>
            <a:ext cx="1838325" cy="163512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43" name="_s1044"/>
          <p:cNvSpPr>
            <a:spLocks noChangeShapeType="1"/>
          </p:cNvSpPr>
          <p:nvPr/>
        </p:nvSpPr>
        <p:spPr bwMode="auto">
          <a:xfrm flipV="1">
            <a:off x="4992688" y="3467100"/>
            <a:ext cx="1690687" cy="471488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44" name="_s1046"/>
          <p:cNvSpPr>
            <a:spLocks noChangeShapeType="1"/>
          </p:cNvSpPr>
          <p:nvPr/>
        </p:nvSpPr>
        <p:spPr bwMode="auto">
          <a:xfrm flipV="1">
            <a:off x="4725988" y="2797175"/>
            <a:ext cx="1003300" cy="954088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158745" name="_s1048"/>
          <p:cNvSpPr>
            <a:spLocks noChangeShapeType="1"/>
          </p:cNvSpPr>
          <p:nvPr/>
        </p:nvSpPr>
        <p:spPr bwMode="auto">
          <a:xfrm flipV="1">
            <a:off x="4335463" y="2549525"/>
            <a:ext cx="0" cy="1131888"/>
          </a:xfrm>
          <a:prstGeom prst="line">
            <a:avLst/>
          </a:prstGeom>
          <a:noFill/>
          <a:ln w="28575">
            <a:solidFill>
              <a:srgbClr val="54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778267" name="AutoShape 27"/>
          <p:cNvSpPr>
            <a:spLocks noChangeArrowheads="1"/>
          </p:cNvSpPr>
          <p:nvPr/>
        </p:nvSpPr>
        <p:spPr bwMode="auto">
          <a:xfrm rot="-1150740">
            <a:off x="5326063" y="1658938"/>
            <a:ext cx="1752600" cy="152400"/>
          </a:xfrm>
          <a:prstGeom prst="leftArrow">
            <a:avLst>
              <a:gd name="adj1" fmla="val 50000"/>
              <a:gd name="adj2" fmla="val 2875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58747" name="Text Box 28"/>
          <p:cNvSpPr txBox="1">
            <a:spLocks noChangeArrowheads="1"/>
          </p:cNvSpPr>
          <p:nvPr/>
        </p:nvSpPr>
        <p:spPr bwMode="auto">
          <a:xfrm>
            <a:off x="0" y="381000"/>
            <a:ext cx="9144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1">
                <a:solidFill>
                  <a:srgbClr val="66FF33"/>
                </a:solidFill>
                <a:latin typeface="Times New Roman" pitchFamily="18" charset="0"/>
              </a:rPr>
              <a:t>HIẾN PHÁP LÀ 1 NGÀNH LUẬT ĐỘC LẬP TRONG HỆ THỐNG PHÁP LUẬT VIỆT NAM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77826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7" grpId="0" animBg="1"/>
      <p:bldP spid="77826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LUẬT HIẾN PHÁP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Hiến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2013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khóa</a:t>
            </a:r>
            <a:r>
              <a:rPr lang="en-US" dirty="0"/>
              <a:t> XIII </a:t>
            </a:r>
            <a:r>
              <a:rPr lang="en-US" dirty="0" err="1"/>
              <a:t>thông</a:t>
            </a:r>
            <a:r>
              <a:rPr lang="en-US" dirty="0"/>
              <a:t> qua </a:t>
            </a:r>
            <a:r>
              <a:rPr lang="en-US" dirty="0" err="1"/>
              <a:t>ngày</a:t>
            </a:r>
            <a:r>
              <a:rPr lang="en-US" dirty="0"/>
              <a:t> 9 </a:t>
            </a:r>
            <a:r>
              <a:rPr lang="en-US" dirty="0" err="1"/>
              <a:t>tháng</a:t>
            </a:r>
            <a:r>
              <a:rPr lang="en-US" dirty="0"/>
              <a:t> 12 </a:t>
            </a:r>
            <a:r>
              <a:rPr lang="en-US" dirty="0" err="1"/>
              <a:t>năm</a:t>
            </a:r>
            <a:r>
              <a:rPr lang="en-US" dirty="0"/>
              <a:t> 2013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1/1/2014. </a:t>
            </a:r>
            <a:r>
              <a:rPr lang="en-US" dirty="0" err="1"/>
              <a:t>Hiến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2013 </a:t>
            </a:r>
            <a:r>
              <a:rPr lang="en-US" dirty="0" err="1"/>
              <a:t>gồm</a:t>
            </a:r>
            <a:r>
              <a:rPr lang="en-US" dirty="0"/>
              <a:t> 11 </a:t>
            </a:r>
            <a:r>
              <a:rPr lang="en-US" dirty="0" err="1"/>
              <a:t>chương</a:t>
            </a:r>
            <a:r>
              <a:rPr lang="en-US" dirty="0"/>
              <a:t>, 120 </a:t>
            </a:r>
            <a:r>
              <a:rPr lang="en-US" dirty="0" err="1"/>
              <a:t>điều</a:t>
            </a:r>
            <a:r>
              <a:rPr lang="en-US" dirty="0"/>
              <a:t>.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Hiến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2013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1. </a:t>
            </a:r>
            <a:r>
              <a:rPr lang="en-US" b="1" dirty="0" err="1"/>
              <a:t>Luật</a:t>
            </a:r>
            <a:r>
              <a:rPr lang="en-US" b="1" dirty="0"/>
              <a:t> </a:t>
            </a:r>
            <a:r>
              <a:rPr lang="en-US" b="1" dirty="0" err="1"/>
              <a:t>Nhà</a:t>
            </a:r>
            <a:r>
              <a:rPr lang="en-US" b="1" dirty="0"/>
              <a:t> </a:t>
            </a:r>
            <a:r>
              <a:rPr lang="en-US" b="1" dirty="0" err="1"/>
              <a:t>nước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/>
              <a:t>luật</a:t>
            </a:r>
            <a:r>
              <a:rPr lang="en-US" b="1" dirty="0"/>
              <a:t> </a:t>
            </a:r>
            <a:r>
              <a:rPr lang="en-US" b="1" dirty="0" err="1"/>
              <a:t>Việt</a:t>
            </a:r>
            <a:r>
              <a:rPr lang="en-US" b="1" dirty="0"/>
              <a:t> Nam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i="1" dirty="0"/>
              <a:t>1.1. </a:t>
            </a:r>
            <a:r>
              <a:rPr lang="en-US" b="1" i="1" dirty="0" err="1"/>
              <a:t>Khái</a:t>
            </a:r>
            <a:r>
              <a:rPr lang="en-US" b="1" i="1" dirty="0"/>
              <a:t> </a:t>
            </a:r>
            <a:r>
              <a:rPr lang="en-US" b="1" i="1" dirty="0" err="1"/>
              <a:t>niệm</a:t>
            </a:r>
            <a:r>
              <a:rPr lang="en-US" b="1" i="1" dirty="0"/>
              <a:t> </a:t>
            </a:r>
            <a:r>
              <a:rPr lang="en-US" b="1" i="1" dirty="0" err="1"/>
              <a:t>Luật</a:t>
            </a:r>
            <a:r>
              <a:rPr lang="en-US" b="1" i="1" dirty="0"/>
              <a:t> </a:t>
            </a:r>
            <a:r>
              <a:rPr lang="en-US" b="1" i="1" dirty="0" err="1"/>
              <a:t>Nhà</a:t>
            </a:r>
            <a:r>
              <a:rPr lang="en-US" b="1" i="1" dirty="0"/>
              <a:t> </a:t>
            </a:r>
            <a:r>
              <a:rPr lang="en-US" b="1" i="1" dirty="0" err="1"/>
              <a:t>nước</a:t>
            </a:r>
            <a:endParaRPr lang="en-US" dirty="0"/>
          </a:p>
          <a:p>
            <a: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n-US" b="1" i="1" dirty="0" err="1" smtClean="0"/>
              <a:t>Khái</a:t>
            </a:r>
            <a:r>
              <a:rPr lang="en-US" b="1" i="1" dirty="0" smtClean="0"/>
              <a:t> </a:t>
            </a:r>
            <a:r>
              <a:rPr lang="en-US" b="1" i="1" dirty="0" err="1" smtClean="0"/>
              <a:t>niệm</a:t>
            </a:r>
            <a:r>
              <a:rPr lang="en-US" b="1" i="1" dirty="0" smtClean="0"/>
              <a:t> </a:t>
            </a:r>
            <a:r>
              <a:rPr lang="en-US" dirty="0" err="1" smtClean="0"/>
              <a:t>Luật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b="1" i="1" dirty="0" smtClean="0"/>
              <a:t>: </a:t>
            </a:r>
          </a:p>
          <a:p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Luật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 smtClean="0"/>
              <a:t>nước</a:t>
            </a:r>
            <a:endParaRPr lang="en-US" dirty="0"/>
          </a:p>
          <a:p>
            <a:endParaRPr lang="en-US" b="1" i="1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err="1" smtClean="0"/>
              <a:t>Khái</a:t>
            </a:r>
            <a:r>
              <a:rPr lang="en-US" b="1" i="1" dirty="0" smtClean="0"/>
              <a:t> </a:t>
            </a:r>
            <a:r>
              <a:rPr lang="en-US" b="1" i="1" dirty="0" err="1" smtClean="0"/>
              <a:t>niệm</a:t>
            </a:r>
            <a:r>
              <a:rPr lang="en-US" b="1" i="1" dirty="0" smtClean="0"/>
              <a:t> </a:t>
            </a:r>
            <a:r>
              <a:rPr lang="en-US" dirty="0" err="1" smtClean="0"/>
              <a:t>Luật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b="1" i="1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ngành</a:t>
            </a:r>
            <a:r>
              <a:rPr lang="en-US" dirty="0" smtClean="0"/>
              <a:t> </a:t>
            </a:r>
            <a:r>
              <a:rPr lang="en-US" dirty="0" err="1" smtClean="0"/>
              <a:t>luật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đạo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luật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Cộng</a:t>
            </a:r>
            <a:r>
              <a:rPr lang="en-US" dirty="0" smtClean="0"/>
              <a:t> </a:t>
            </a:r>
            <a:r>
              <a:rPr lang="en-US" dirty="0" err="1" smtClean="0"/>
              <a:t>hòa</a:t>
            </a:r>
            <a:r>
              <a:rPr lang="en-US" dirty="0" smtClean="0"/>
              <a:t> </a:t>
            </a:r>
            <a:r>
              <a:rPr lang="en-US" dirty="0" err="1" smtClean="0"/>
              <a:t>xã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nghĩa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 smtClean="0"/>
              <a:t> Nam, </a:t>
            </a:r>
          </a:p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chế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, </a:t>
            </a:r>
          </a:p>
          <a:p>
            <a:r>
              <a:rPr lang="en-US" dirty="0" err="1" smtClean="0"/>
              <a:t>chế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xã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, </a:t>
            </a:r>
          </a:p>
          <a:p>
            <a:r>
              <a:rPr lang="en-US" dirty="0" err="1" smtClean="0"/>
              <a:t>địa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dân</a:t>
            </a:r>
            <a:r>
              <a:rPr lang="en-US" dirty="0" smtClean="0"/>
              <a:t>, </a:t>
            </a:r>
          </a:p>
          <a:p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tắc</a:t>
            </a:r>
            <a:r>
              <a:rPr lang="en-US" dirty="0" smtClean="0"/>
              <a:t> </a:t>
            </a:r>
            <a:r>
              <a:rPr lang="en-US" dirty="0" err="1" smtClean="0"/>
              <a:t>tổ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Luật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-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lĩnh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,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,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,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.</a:t>
            </a:r>
          </a:p>
          <a:p>
            <a:r>
              <a:rPr lang="en-US" dirty="0"/>
              <a:t>-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lĩnh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: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 </a:t>
            </a:r>
            <a:r>
              <a:rPr lang="en-US" dirty="0" err="1"/>
              <a:t>hữu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,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lĩnh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,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.</a:t>
            </a:r>
          </a:p>
          <a:p>
            <a:r>
              <a:rPr lang="en-US" dirty="0"/>
              <a:t>-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lĩnh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,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, </a:t>
            </a:r>
            <a:r>
              <a:rPr lang="en-US" dirty="0" err="1"/>
              <a:t>khoa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nghệ</a:t>
            </a:r>
            <a:r>
              <a:rPr lang="en-US" dirty="0"/>
              <a:t>.</a:t>
            </a:r>
          </a:p>
          <a:p>
            <a:r>
              <a:rPr lang="en-US" dirty="0"/>
              <a:t>-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tất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lĩnh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.</a:t>
            </a:r>
          </a:p>
          <a:p>
            <a:r>
              <a:rPr lang="en-US" dirty="0"/>
              <a:t>-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1.2. </a:t>
            </a:r>
            <a:r>
              <a:rPr lang="en-US" b="1" i="1" dirty="0" err="1" smtClean="0"/>
              <a:t>Vị</a:t>
            </a:r>
            <a:r>
              <a:rPr lang="en-US" b="1" i="1" dirty="0" smtClean="0"/>
              <a:t> </a:t>
            </a:r>
            <a:r>
              <a:rPr lang="en-US" b="1" i="1" dirty="0" err="1" smtClean="0"/>
              <a:t>trí</a:t>
            </a:r>
            <a:r>
              <a:rPr lang="en-US" b="1" i="1" dirty="0" smtClean="0"/>
              <a:t> </a:t>
            </a:r>
            <a:r>
              <a:rPr lang="en-US" b="1" i="1" dirty="0" err="1" smtClean="0"/>
              <a:t>của</a:t>
            </a:r>
            <a:r>
              <a:rPr lang="en-US" b="1" i="1" dirty="0" smtClean="0"/>
              <a:t> </a:t>
            </a:r>
            <a:r>
              <a:rPr lang="en-US" b="1" i="1" dirty="0" err="1" smtClean="0"/>
              <a:t>Hiến</a:t>
            </a:r>
            <a:r>
              <a:rPr lang="en-US" b="1" i="1" dirty="0" smtClean="0"/>
              <a:t> </a:t>
            </a:r>
            <a:r>
              <a:rPr lang="en-US" b="1" i="1" dirty="0" err="1" smtClean="0"/>
              <a:t>pháp</a:t>
            </a:r>
            <a:r>
              <a:rPr lang="en-US" b="1" i="1" dirty="0" smtClean="0"/>
              <a:t> </a:t>
            </a:r>
            <a:r>
              <a:rPr lang="en-US" b="1" i="1" dirty="0" err="1" smtClean="0"/>
              <a:t>trong</a:t>
            </a:r>
            <a:r>
              <a:rPr lang="en-US" b="1" i="1" dirty="0" smtClean="0"/>
              <a:t> </a:t>
            </a:r>
            <a:r>
              <a:rPr lang="en-US" b="1" i="1" dirty="0" err="1" smtClean="0"/>
              <a:t>hệ</a:t>
            </a:r>
            <a:r>
              <a:rPr lang="en-US" b="1" i="1" dirty="0" smtClean="0"/>
              <a:t> </a:t>
            </a:r>
            <a:r>
              <a:rPr lang="en-US" b="1" i="1" dirty="0" err="1" smtClean="0"/>
              <a:t>thống</a:t>
            </a:r>
            <a:r>
              <a:rPr lang="en-US" b="1" i="1" dirty="0" smtClean="0"/>
              <a:t> </a:t>
            </a:r>
            <a:r>
              <a:rPr lang="en-US" b="1" i="1" dirty="0" err="1" smtClean="0"/>
              <a:t>pháp</a:t>
            </a:r>
            <a:r>
              <a:rPr lang="en-US" b="1" i="1" dirty="0" smtClean="0"/>
              <a:t> </a:t>
            </a:r>
            <a:r>
              <a:rPr lang="en-US" b="1" i="1" dirty="0" err="1" smtClean="0"/>
              <a:t>luật</a:t>
            </a:r>
            <a:r>
              <a:rPr lang="en-US" b="1" i="1" dirty="0" smtClean="0"/>
              <a:t> </a:t>
            </a:r>
            <a:r>
              <a:rPr lang="en-US" b="1" i="1" dirty="0" err="1" smtClean="0"/>
              <a:t>Việt</a:t>
            </a:r>
            <a:r>
              <a:rPr lang="en-US" b="1" i="1" dirty="0" smtClean="0"/>
              <a:t> Nam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Luật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.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mang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quyết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. </a:t>
            </a:r>
            <a:r>
              <a:rPr lang="en-US" dirty="0" err="1"/>
              <a:t>Luật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đóng</a:t>
            </a:r>
            <a:r>
              <a:rPr lang="en-US" dirty="0"/>
              <a:t> </a:t>
            </a:r>
            <a:r>
              <a:rPr lang="en-US" dirty="0" err="1"/>
              <a:t>vai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ngành</a:t>
            </a:r>
            <a:r>
              <a:rPr lang="en-US" dirty="0"/>
              <a:t> </a:t>
            </a:r>
            <a:r>
              <a:rPr lang="en-US" dirty="0" err="1"/>
              <a:t>luật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.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lối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ngoại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Đảng</a:t>
            </a:r>
            <a:r>
              <a:rPr lang="en-US" dirty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Việt</a:t>
            </a:r>
            <a:r>
              <a:rPr lang="en-US" dirty="0"/>
              <a:t> Nam. </a:t>
            </a:r>
            <a:r>
              <a:rPr lang="en-US" dirty="0" err="1"/>
              <a:t>Luật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ý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giai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Việt</a:t>
            </a:r>
            <a:r>
              <a:rPr lang="en-US" dirty="0"/>
              <a:t> Nam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/>
              <a:t>1.2. </a:t>
            </a:r>
            <a:r>
              <a:rPr lang="en-US" b="1" i="1" dirty="0" err="1"/>
              <a:t>Vị</a:t>
            </a:r>
            <a:r>
              <a:rPr lang="en-US" b="1" i="1" dirty="0"/>
              <a:t> </a:t>
            </a:r>
            <a:r>
              <a:rPr lang="en-US" b="1" i="1" dirty="0" err="1"/>
              <a:t>trí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Hiến</a:t>
            </a:r>
            <a:r>
              <a:rPr lang="en-US" b="1" i="1" dirty="0"/>
              <a:t> </a:t>
            </a:r>
            <a:r>
              <a:rPr lang="en-US" b="1" i="1" dirty="0" err="1"/>
              <a:t>pháp</a:t>
            </a:r>
            <a:r>
              <a:rPr lang="en-US" b="1" i="1" dirty="0"/>
              <a:t> </a:t>
            </a:r>
            <a:r>
              <a:rPr lang="en-US" b="1" i="1" dirty="0" err="1"/>
              <a:t>trong</a:t>
            </a:r>
            <a:r>
              <a:rPr lang="en-US" b="1" i="1" dirty="0"/>
              <a:t> </a:t>
            </a:r>
            <a:r>
              <a:rPr lang="en-US" b="1" i="1" dirty="0" err="1"/>
              <a:t>hệ</a:t>
            </a:r>
            <a:r>
              <a:rPr lang="en-US" b="1" i="1" dirty="0"/>
              <a:t> </a:t>
            </a:r>
            <a:r>
              <a:rPr lang="en-US" b="1" i="1" dirty="0" err="1"/>
              <a:t>thống</a:t>
            </a:r>
            <a:r>
              <a:rPr lang="en-US" b="1" i="1" dirty="0"/>
              <a:t> </a:t>
            </a:r>
            <a:r>
              <a:rPr lang="en-US" b="1" i="1" dirty="0" err="1"/>
              <a:t>pháp</a:t>
            </a:r>
            <a:r>
              <a:rPr lang="en-US" b="1" i="1" dirty="0"/>
              <a:t> </a:t>
            </a:r>
            <a:r>
              <a:rPr lang="en-US" b="1" i="1" dirty="0" err="1"/>
              <a:t>luật</a:t>
            </a:r>
            <a:r>
              <a:rPr lang="en-US" b="1" i="1" dirty="0"/>
              <a:t> </a:t>
            </a:r>
            <a:r>
              <a:rPr lang="en-US" b="1" i="1" dirty="0" err="1"/>
              <a:t>Việt</a:t>
            </a:r>
            <a:r>
              <a:rPr lang="en-US" b="1" i="1" dirty="0"/>
              <a:t> Nam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_s1028"/>
          <p:cNvSpPr>
            <a:spLocks noChangeArrowheads="1"/>
          </p:cNvSpPr>
          <p:nvPr/>
        </p:nvSpPr>
        <p:spPr bwMode="auto">
          <a:xfrm flipV="1">
            <a:off x="3968749" y="1524000"/>
            <a:ext cx="984251" cy="5953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7200 w 21600"/>
              <a:gd name="T13" fmla="*/ 7200 h 21600"/>
              <a:gd name="T14" fmla="*/ 14400 w 21600"/>
              <a:gd name="T15" fmla="*/ 144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399FF"/>
          </a:solidFill>
          <a:ln w="28575" algn="in">
            <a:solidFill>
              <a:srgbClr val="4B595B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charset="0"/>
              </a:rPr>
              <a:t>Hiến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charset="0"/>
              </a:rPr>
              <a:t>pháp</a:t>
            </a:r>
            <a:endParaRPr lang="en-US" sz="28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5" name="_s1029"/>
          <p:cNvSpPr>
            <a:spLocks noChangeArrowheads="1"/>
          </p:cNvSpPr>
          <p:nvPr/>
        </p:nvSpPr>
        <p:spPr bwMode="auto">
          <a:xfrm flipV="1">
            <a:off x="3517897" y="2119315"/>
            <a:ext cx="1968503" cy="59531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1BD0A"/>
          </a:solidFill>
          <a:ln w="28575" algn="in">
            <a:solidFill>
              <a:srgbClr val="019308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1600" dirty="0" err="1">
                <a:latin typeface="Arial" charset="0"/>
              </a:rPr>
              <a:t>Luật</a:t>
            </a:r>
            <a:r>
              <a:rPr lang="en-US" sz="1600" dirty="0">
                <a:latin typeface="Arial" charset="0"/>
              </a:rPr>
              <a:t>, NQ </a:t>
            </a:r>
          </a:p>
          <a:p>
            <a:pPr algn="ctr"/>
            <a:r>
              <a:rPr lang="en-US" sz="1600" dirty="0" err="1">
                <a:latin typeface="Arial" charset="0"/>
              </a:rPr>
              <a:t>của</a:t>
            </a:r>
            <a:r>
              <a:rPr lang="en-US" sz="1600" dirty="0">
                <a:latin typeface="Arial" charset="0"/>
              </a:rPr>
              <a:t> </a:t>
            </a:r>
            <a:r>
              <a:rPr lang="en-US" sz="1600" dirty="0" err="1">
                <a:latin typeface="Arial" charset="0"/>
              </a:rPr>
              <a:t>Quốc</a:t>
            </a:r>
            <a:r>
              <a:rPr lang="en-US" sz="1600" dirty="0">
                <a:latin typeface="Arial" charset="0"/>
              </a:rPr>
              <a:t> </a:t>
            </a:r>
            <a:r>
              <a:rPr lang="en-US" sz="1600" dirty="0" err="1">
                <a:latin typeface="Arial" charset="0"/>
              </a:rPr>
              <a:t>hội</a:t>
            </a:r>
            <a:r>
              <a:rPr lang="en-US" sz="1600" dirty="0">
                <a:latin typeface="Arial" charset="0"/>
              </a:rPr>
              <a:t> </a:t>
            </a:r>
          </a:p>
        </p:txBody>
      </p:sp>
      <p:sp>
        <p:nvSpPr>
          <p:cNvPr id="6" name="_s1030"/>
          <p:cNvSpPr>
            <a:spLocks noChangeArrowheads="1"/>
          </p:cNvSpPr>
          <p:nvPr/>
        </p:nvSpPr>
        <p:spPr bwMode="auto">
          <a:xfrm flipV="1">
            <a:off x="2994631" y="2714627"/>
            <a:ext cx="2948969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600 w 21600"/>
              <a:gd name="T13" fmla="*/ 3600 h 21600"/>
              <a:gd name="T14" fmla="*/ 18000 w 21600"/>
              <a:gd name="T15" fmla="*/ 180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1FD09"/>
          </a:solidFill>
          <a:ln w="28575" algn="in">
            <a:solidFill>
              <a:srgbClr val="CAD402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1600">
                <a:solidFill>
                  <a:schemeClr val="bg1"/>
                </a:solidFill>
                <a:latin typeface="Arial" charset="0"/>
              </a:rPr>
              <a:t>Pháp lệnh, NQ </a:t>
            </a:r>
          </a:p>
          <a:p>
            <a:pPr algn="ctr"/>
            <a:r>
              <a:rPr lang="en-US" sz="1600">
                <a:solidFill>
                  <a:schemeClr val="bg1"/>
                </a:solidFill>
                <a:latin typeface="Arial" charset="0"/>
              </a:rPr>
              <a:t>của UBTVQH</a:t>
            </a:r>
          </a:p>
        </p:txBody>
      </p:sp>
      <p:sp>
        <p:nvSpPr>
          <p:cNvPr id="7" name="_s1031"/>
          <p:cNvSpPr>
            <a:spLocks noChangeArrowheads="1"/>
          </p:cNvSpPr>
          <p:nvPr/>
        </p:nvSpPr>
        <p:spPr bwMode="auto">
          <a:xfrm flipV="1">
            <a:off x="2543780" y="3311525"/>
            <a:ext cx="3933220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150 w 21600"/>
              <a:gd name="T13" fmla="*/ 3150 h 21600"/>
              <a:gd name="T14" fmla="*/ 18450 w 21600"/>
              <a:gd name="T15" fmla="*/ 1845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8C01"/>
          </a:solidFill>
          <a:ln w="28575" algn="in">
            <a:solidFill>
              <a:srgbClr val="D87600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1600">
                <a:latin typeface="Arial" charset="0"/>
              </a:rPr>
              <a:t>Lệnh, quyết định </a:t>
            </a:r>
          </a:p>
          <a:p>
            <a:pPr algn="ctr"/>
            <a:r>
              <a:rPr lang="en-US" sz="1600">
                <a:latin typeface="Arial" charset="0"/>
              </a:rPr>
              <a:t>của Chủ tịch nước</a:t>
            </a:r>
          </a:p>
        </p:txBody>
      </p:sp>
      <p:sp>
        <p:nvSpPr>
          <p:cNvPr id="8" name="_s1032"/>
          <p:cNvSpPr>
            <a:spLocks noChangeArrowheads="1"/>
          </p:cNvSpPr>
          <p:nvPr/>
        </p:nvSpPr>
        <p:spPr bwMode="auto">
          <a:xfrm flipV="1">
            <a:off x="2100500" y="3905252"/>
            <a:ext cx="4909900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880 w 21600"/>
              <a:gd name="T13" fmla="*/ 2880 h 21600"/>
              <a:gd name="T14" fmla="*/ 18720 w 21600"/>
              <a:gd name="T15" fmla="*/ 1872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" y="21600"/>
                </a:lnTo>
                <a:lnTo>
                  <a:pt x="1944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0000"/>
          </a:solidFill>
          <a:ln w="28575" algn="in">
            <a:solidFill>
              <a:srgbClr val="BE0000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1600">
                <a:latin typeface="Arial" charset="0"/>
              </a:rPr>
              <a:t>Nghị định, nghị quyết của Chính phủ</a:t>
            </a:r>
          </a:p>
          <a:p>
            <a:pPr algn="ctr"/>
            <a:r>
              <a:rPr lang="en-US" sz="1600">
                <a:latin typeface="Arial" charset="0"/>
              </a:rPr>
              <a:t>Quyết định, chỉ thị của Thủ tướng </a:t>
            </a:r>
          </a:p>
        </p:txBody>
      </p:sp>
      <p:sp>
        <p:nvSpPr>
          <p:cNvPr id="9" name="_s1033"/>
          <p:cNvSpPr>
            <a:spLocks noChangeArrowheads="1"/>
          </p:cNvSpPr>
          <p:nvPr/>
        </p:nvSpPr>
        <p:spPr bwMode="auto">
          <a:xfrm flipV="1">
            <a:off x="1649649" y="4502150"/>
            <a:ext cx="5894151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700 w 21600"/>
              <a:gd name="T13" fmla="*/ 2700 h 21600"/>
              <a:gd name="T14" fmla="*/ 18900 w 21600"/>
              <a:gd name="T15" fmla="*/ 189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800" y="21600"/>
                </a:lnTo>
                <a:lnTo>
                  <a:pt x="198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00FF"/>
          </a:solidFill>
          <a:ln w="28575" algn="in">
            <a:solidFill>
              <a:srgbClr val="CA00CA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1600">
                <a:solidFill>
                  <a:srgbClr val="F7F9A5"/>
                </a:solidFill>
                <a:latin typeface="Arial" charset="0"/>
              </a:rPr>
              <a:t>Thông tư, quyết định, chỉ thị , </a:t>
            </a:r>
          </a:p>
          <a:p>
            <a:pPr algn="ctr"/>
            <a:r>
              <a:rPr lang="en-US" sz="1600">
                <a:solidFill>
                  <a:srgbClr val="F7F9A5"/>
                </a:solidFill>
                <a:latin typeface="Arial" charset="0"/>
              </a:rPr>
              <a:t>của các bộ cơ quan ngang bộ, văn bản liên tịch</a:t>
            </a:r>
          </a:p>
        </p:txBody>
      </p:sp>
      <p:sp>
        <p:nvSpPr>
          <p:cNvPr id="10" name="_s1034"/>
          <p:cNvSpPr>
            <a:spLocks noChangeArrowheads="1"/>
          </p:cNvSpPr>
          <p:nvPr/>
        </p:nvSpPr>
        <p:spPr bwMode="auto">
          <a:xfrm flipV="1">
            <a:off x="1198797" y="5095877"/>
            <a:ext cx="6878403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72 w 21600"/>
              <a:gd name="T13" fmla="*/ 2572 h 21600"/>
              <a:gd name="T14" fmla="*/ 19028 w 21600"/>
              <a:gd name="T15" fmla="*/ 190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43" y="21600"/>
                </a:lnTo>
                <a:lnTo>
                  <a:pt x="20057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9966FF"/>
          </a:solidFill>
          <a:ln w="28575" algn="in">
            <a:solidFill>
              <a:srgbClr val="5F0FFF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vi-VN" sz="1600">
                <a:latin typeface="Arial" charset="0"/>
              </a:rPr>
              <a:t>Nghị quyết của </a:t>
            </a:r>
            <a:r>
              <a:rPr lang="en-US" sz="1600">
                <a:latin typeface="Arial" charset="0"/>
              </a:rPr>
              <a:t>H</a:t>
            </a:r>
            <a:r>
              <a:rPr lang="vi-VN" sz="1600">
                <a:latin typeface="Arial" charset="0"/>
              </a:rPr>
              <a:t>Đ</a:t>
            </a:r>
            <a:r>
              <a:rPr lang="en-US" sz="1600">
                <a:latin typeface="Arial" charset="0"/>
              </a:rPr>
              <a:t>TPTANDTC</a:t>
            </a:r>
            <a:r>
              <a:rPr lang="vi-VN" sz="1600">
                <a:latin typeface="Arial" charset="0"/>
              </a:rPr>
              <a:t>;</a:t>
            </a:r>
            <a:endParaRPr lang="en-US" sz="1600">
              <a:latin typeface="Arial" charset="0"/>
            </a:endParaRPr>
          </a:p>
          <a:p>
            <a:pPr algn="ctr"/>
            <a:r>
              <a:rPr lang="vi-VN" sz="1600">
                <a:latin typeface="Arial" charset="0"/>
              </a:rPr>
              <a:t> quyết định, chỉ thị, thông tư của CATA</a:t>
            </a:r>
            <a:r>
              <a:rPr lang="en-US" sz="1600">
                <a:latin typeface="Arial" charset="0"/>
              </a:rPr>
              <a:t>NDTC</a:t>
            </a:r>
            <a:r>
              <a:rPr lang="vi-VN" sz="1600">
                <a:latin typeface="Arial" charset="0"/>
              </a:rPr>
              <a:t>, </a:t>
            </a:r>
            <a:r>
              <a:rPr lang="en-US" sz="1600">
                <a:latin typeface="Arial" charset="0"/>
              </a:rPr>
              <a:t>VTVKSNDTC</a:t>
            </a:r>
            <a:r>
              <a:rPr lang="vi-VN" sz="1600">
                <a:latin typeface="Arial" charset="0"/>
              </a:rPr>
              <a:t>; </a:t>
            </a:r>
            <a:endParaRPr lang="en-US" sz="1600">
              <a:latin typeface="Arial" charset="0"/>
            </a:endParaRPr>
          </a:p>
        </p:txBody>
      </p:sp>
      <p:sp>
        <p:nvSpPr>
          <p:cNvPr id="11" name="_s1035"/>
          <p:cNvSpPr>
            <a:spLocks noChangeArrowheads="1"/>
          </p:cNvSpPr>
          <p:nvPr/>
        </p:nvSpPr>
        <p:spPr bwMode="auto">
          <a:xfrm flipV="1">
            <a:off x="696914" y="5692775"/>
            <a:ext cx="7862654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475 w 21600"/>
              <a:gd name="T13" fmla="*/ 2475 h 21600"/>
              <a:gd name="T14" fmla="*/ 19125 w 21600"/>
              <a:gd name="T15" fmla="*/ 1912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350" y="21600"/>
                </a:lnTo>
                <a:lnTo>
                  <a:pt x="2025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1A0FFF"/>
          </a:solidFill>
          <a:ln w="28575" algn="in">
            <a:solidFill>
              <a:srgbClr val="0A00CE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1600">
                <a:latin typeface="Arial" charset="0"/>
              </a:rPr>
              <a:t>Văn bản của chính quyền địa phương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2. </a:t>
            </a:r>
            <a:r>
              <a:rPr lang="en-US" b="1" dirty="0" err="1"/>
              <a:t>Một</a:t>
            </a:r>
            <a:r>
              <a:rPr lang="en-US" b="1" dirty="0"/>
              <a:t>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nội</a:t>
            </a:r>
            <a:r>
              <a:rPr lang="en-US" b="1" dirty="0"/>
              <a:t> dung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bản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Hiến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2013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/>
              <a:t>2.1. </a:t>
            </a:r>
            <a:r>
              <a:rPr lang="en-US" b="1" i="1" dirty="0" err="1"/>
              <a:t>Chế</a:t>
            </a:r>
            <a:r>
              <a:rPr lang="en-US" b="1" i="1" dirty="0"/>
              <a:t> </a:t>
            </a:r>
            <a:r>
              <a:rPr lang="en-US" b="1" i="1" dirty="0" err="1"/>
              <a:t>độ</a:t>
            </a:r>
            <a:r>
              <a:rPr lang="en-US" b="1" i="1" dirty="0"/>
              <a:t> </a:t>
            </a:r>
            <a:r>
              <a:rPr lang="en-US" b="1" i="1" dirty="0" err="1"/>
              <a:t>chính</a:t>
            </a:r>
            <a:r>
              <a:rPr lang="en-US" b="1" i="1" dirty="0"/>
              <a:t> </a:t>
            </a:r>
            <a:r>
              <a:rPr lang="en-US" b="1" i="1" dirty="0" err="1"/>
              <a:t>trị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chế</a:t>
            </a:r>
            <a:r>
              <a:rPr lang="en-US" b="1" i="1" dirty="0"/>
              <a:t> </a:t>
            </a:r>
            <a:r>
              <a:rPr lang="en-US" b="1" i="1" dirty="0" err="1"/>
              <a:t>độ</a:t>
            </a:r>
            <a:r>
              <a:rPr lang="en-US" b="1" i="1" dirty="0"/>
              <a:t> </a:t>
            </a:r>
            <a:r>
              <a:rPr lang="en-US" b="1" i="1" dirty="0" err="1"/>
              <a:t>kinh</a:t>
            </a:r>
            <a:r>
              <a:rPr lang="en-US" b="1" i="1" dirty="0"/>
              <a:t> </a:t>
            </a:r>
            <a:r>
              <a:rPr lang="en-US" b="1" i="1" dirty="0" err="1" smtClean="0"/>
              <a:t>tế</a:t>
            </a:r>
            <a:endParaRPr lang="en-US" b="1" i="1" dirty="0" smtClean="0"/>
          </a:p>
          <a:p>
            <a:r>
              <a:rPr lang="en-US" i="1" dirty="0"/>
              <a:t>2.1.1. </a:t>
            </a:r>
            <a:r>
              <a:rPr lang="en-US" i="1" dirty="0" err="1"/>
              <a:t>Chế</a:t>
            </a:r>
            <a:r>
              <a:rPr lang="en-US" i="1" dirty="0"/>
              <a:t> </a:t>
            </a:r>
            <a:r>
              <a:rPr lang="en-US" i="1" dirty="0" err="1"/>
              <a:t>độ</a:t>
            </a:r>
            <a:r>
              <a:rPr lang="en-US" i="1" dirty="0"/>
              <a:t> </a:t>
            </a:r>
            <a:r>
              <a:rPr lang="en-US" i="1" dirty="0" err="1"/>
              <a:t>chính</a:t>
            </a:r>
            <a:r>
              <a:rPr lang="en-US" i="1" dirty="0"/>
              <a:t> </a:t>
            </a:r>
            <a:r>
              <a:rPr lang="en-US" i="1" dirty="0" err="1" smtClean="0"/>
              <a:t>trị</a:t>
            </a:r>
            <a:endParaRPr lang="en-US" i="1" dirty="0" smtClean="0"/>
          </a:p>
          <a:p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/>
              <a:t>lãnh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Đảng</a:t>
            </a:r>
            <a:r>
              <a:rPr lang="en-US" dirty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/>
              <a:t>tắc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 smtClean="0"/>
              <a:t>nước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 smtClean="0"/>
              <a:t>2.1.2. </a:t>
            </a:r>
            <a:r>
              <a:rPr lang="en-US" i="1" dirty="0" err="1" smtClean="0"/>
              <a:t>Chế</a:t>
            </a:r>
            <a:r>
              <a:rPr lang="en-US" i="1" dirty="0" smtClean="0"/>
              <a:t> </a:t>
            </a:r>
            <a:r>
              <a:rPr lang="en-US" i="1" dirty="0" err="1" smtClean="0"/>
              <a:t>độ</a:t>
            </a:r>
            <a:r>
              <a:rPr lang="en-US" i="1" dirty="0" smtClean="0"/>
              <a:t> </a:t>
            </a:r>
            <a:r>
              <a:rPr lang="en-US" i="1" dirty="0" err="1" smtClean="0"/>
              <a:t>kinh</a:t>
            </a:r>
            <a:r>
              <a:rPr lang="en-US" i="1" dirty="0" smtClean="0"/>
              <a:t> </a:t>
            </a:r>
            <a:r>
              <a:rPr lang="en-US" i="1" dirty="0" err="1" smtClean="0"/>
              <a:t>tế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Điều</a:t>
            </a:r>
            <a:r>
              <a:rPr lang="en-US" dirty="0" smtClean="0"/>
              <a:t> 51, 52 </a:t>
            </a:r>
            <a:r>
              <a:rPr lang="en-US" dirty="0" err="1" smtClean="0"/>
              <a:t>Hiếp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2013, </a:t>
            </a:r>
          </a:p>
          <a:p>
            <a:r>
              <a:rPr lang="en-US" dirty="0" err="1" smtClean="0"/>
              <a:t>nền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hướng</a:t>
            </a:r>
            <a:r>
              <a:rPr lang="en-US" dirty="0" smtClean="0"/>
              <a:t> </a:t>
            </a:r>
            <a:r>
              <a:rPr lang="en-US" dirty="0" err="1" smtClean="0"/>
              <a:t>xã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nghĩa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hữu</a:t>
            </a:r>
            <a:r>
              <a:rPr lang="en-US" dirty="0" smtClean="0"/>
              <a:t>,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; </a:t>
            </a:r>
          </a:p>
          <a:p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giữ</a:t>
            </a:r>
            <a:r>
              <a:rPr lang="en-US" dirty="0" smtClean="0"/>
              <a:t> </a:t>
            </a:r>
            <a:r>
              <a:rPr lang="en-US" dirty="0" err="1" smtClean="0"/>
              <a:t>vai</a:t>
            </a:r>
            <a:r>
              <a:rPr lang="en-US" dirty="0" smtClean="0"/>
              <a:t> </a:t>
            </a:r>
            <a:r>
              <a:rPr lang="en-US" dirty="0" err="1" smtClean="0"/>
              <a:t>trò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đạo</a:t>
            </a:r>
            <a:r>
              <a:rPr lang="en-US" dirty="0" smtClean="0"/>
              <a:t>; </a:t>
            </a:r>
          </a:p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nền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dân</a:t>
            </a:r>
            <a:r>
              <a:rPr lang="en-US" dirty="0" smtClean="0"/>
              <a:t>; </a:t>
            </a:r>
          </a:p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bình</a:t>
            </a:r>
            <a:r>
              <a:rPr lang="en-US" dirty="0" smtClean="0"/>
              <a:t> </a:t>
            </a:r>
            <a:r>
              <a:rPr lang="en-US" dirty="0" err="1" smtClean="0"/>
              <a:t>đẳng</a:t>
            </a:r>
            <a:r>
              <a:rPr lang="en-US" dirty="0" smtClean="0"/>
              <a:t>,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cạnh</a:t>
            </a:r>
            <a:r>
              <a:rPr lang="en-US" dirty="0" smtClean="0"/>
              <a:t> </a:t>
            </a:r>
            <a:r>
              <a:rPr lang="en-US" dirty="0" err="1" smtClean="0"/>
              <a:t>tranh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luật</a:t>
            </a:r>
            <a:r>
              <a:rPr lang="en-US" dirty="0" smtClean="0"/>
              <a:t>...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2.2. </a:t>
            </a:r>
            <a:r>
              <a:rPr lang="en-US" b="1" i="1" dirty="0" err="1" smtClean="0"/>
              <a:t>Chính</a:t>
            </a:r>
            <a:r>
              <a:rPr lang="en-US" b="1" i="1" dirty="0" smtClean="0"/>
              <a:t> </a:t>
            </a:r>
            <a:r>
              <a:rPr lang="en-US" b="1" i="1" dirty="0" err="1" smtClean="0"/>
              <a:t>sách</a:t>
            </a:r>
            <a:r>
              <a:rPr lang="en-US" b="1" i="1" dirty="0" smtClean="0"/>
              <a:t> </a:t>
            </a:r>
            <a:r>
              <a:rPr lang="en-US" b="1" i="1" dirty="0" err="1" smtClean="0"/>
              <a:t>xã</a:t>
            </a:r>
            <a:r>
              <a:rPr lang="en-US" b="1" i="1" dirty="0" smtClean="0"/>
              <a:t> </a:t>
            </a:r>
            <a:r>
              <a:rPr lang="en-US" b="1" i="1" dirty="0" err="1" smtClean="0"/>
              <a:t>hội</a:t>
            </a:r>
            <a:r>
              <a:rPr lang="en-US" b="1" i="1" dirty="0" smtClean="0"/>
              <a:t>, </a:t>
            </a:r>
            <a:r>
              <a:rPr lang="en-US" b="1" i="1" dirty="0" err="1" smtClean="0"/>
              <a:t>văn</a:t>
            </a:r>
            <a:r>
              <a:rPr lang="en-US" b="1" i="1" dirty="0" smtClean="0"/>
              <a:t> </a:t>
            </a:r>
            <a:r>
              <a:rPr lang="en-US" b="1" i="1" dirty="0" err="1" smtClean="0"/>
              <a:t>hóa</a:t>
            </a:r>
            <a:r>
              <a:rPr lang="en-US" b="1" i="1" dirty="0" smtClean="0"/>
              <a:t>, </a:t>
            </a:r>
            <a:r>
              <a:rPr lang="en-US" b="1" i="1" dirty="0" err="1" smtClean="0"/>
              <a:t>giáo</a:t>
            </a:r>
            <a:r>
              <a:rPr lang="en-US" b="1" i="1" dirty="0" smtClean="0"/>
              <a:t> </a:t>
            </a:r>
            <a:r>
              <a:rPr lang="en-US" b="1" i="1" dirty="0" err="1" smtClean="0"/>
              <a:t>dục</a:t>
            </a:r>
            <a:r>
              <a:rPr lang="en-US" b="1" i="1" dirty="0" smtClean="0"/>
              <a:t>, </a:t>
            </a:r>
            <a:r>
              <a:rPr lang="en-US" b="1" i="1" dirty="0" err="1" smtClean="0"/>
              <a:t>khoa</a:t>
            </a:r>
            <a:r>
              <a:rPr lang="en-US" b="1" i="1" dirty="0" smtClean="0"/>
              <a:t> </a:t>
            </a:r>
            <a:r>
              <a:rPr lang="en-US" b="1" i="1" dirty="0" err="1" smtClean="0"/>
              <a:t>học</a:t>
            </a:r>
            <a:r>
              <a:rPr lang="en-US" b="1" i="1" dirty="0" smtClean="0"/>
              <a:t> - </a:t>
            </a:r>
            <a:r>
              <a:rPr lang="en-US" b="1" i="1" dirty="0" err="1" smtClean="0"/>
              <a:t>công</a:t>
            </a:r>
            <a:r>
              <a:rPr lang="en-US" b="1" i="1" dirty="0" smtClean="0"/>
              <a:t> </a:t>
            </a:r>
            <a:r>
              <a:rPr lang="en-US" b="1" i="1" dirty="0" err="1" smtClean="0"/>
              <a:t>nghệ</a:t>
            </a:r>
            <a:r>
              <a:rPr lang="en-US" b="1" i="1" dirty="0" smtClean="0"/>
              <a:t>, </a:t>
            </a:r>
            <a:r>
              <a:rPr lang="en-US" b="1" i="1" dirty="0" err="1" smtClean="0"/>
              <a:t>môi</a:t>
            </a:r>
            <a:r>
              <a:rPr lang="en-US" b="1" i="1" dirty="0" smtClean="0"/>
              <a:t> </a:t>
            </a:r>
            <a:r>
              <a:rPr lang="en-US" b="1" i="1" dirty="0" err="1" smtClean="0"/>
              <a:t>trường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2.2.1</a:t>
            </a:r>
            <a:r>
              <a:rPr lang="en-US" i="1" dirty="0"/>
              <a:t>. </a:t>
            </a:r>
            <a:r>
              <a:rPr lang="en-US" i="1" dirty="0" err="1"/>
              <a:t>Chính</a:t>
            </a:r>
            <a:r>
              <a:rPr lang="en-US" i="1" dirty="0"/>
              <a:t> </a:t>
            </a:r>
            <a:r>
              <a:rPr lang="en-US" i="1" dirty="0" err="1"/>
              <a:t>sách</a:t>
            </a:r>
            <a:r>
              <a:rPr lang="en-US" i="1" dirty="0"/>
              <a:t> </a:t>
            </a:r>
            <a:r>
              <a:rPr lang="en-US" i="1" dirty="0" err="1"/>
              <a:t>xã</a:t>
            </a:r>
            <a:r>
              <a:rPr lang="en-US" i="1" dirty="0"/>
              <a:t> </a:t>
            </a:r>
            <a:r>
              <a:rPr lang="en-US" i="1" dirty="0" err="1"/>
              <a:t>hội</a:t>
            </a:r>
            <a:endParaRPr lang="en-US" dirty="0"/>
          </a:p>
          <a:p>
            <a:pPr>
              <a:buNone/>
            </a:pPr>
            <a:r>
              <a:rPr lang="en-US" dirty="0" err="1"/>
              <a:t>Điều</a:t>
            </a:r>
            <a:r>
              <a:rPr lang="en-US" dirty="0"/>
              <a:t> 57, 58, 59 </a:t>
            </a:r>
            <a:r>
              <a:rPr lang="en-US" dirty="0" err="1"/>
              <a:t>Hiến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smtClean="0"/>
              <a:t>2013</a:t>
            </a:r>
          </a:p>
          <a:p>
            <a:pPr>
              <a:buNone/>
            </a:pP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sách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nhằm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khỏe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, </a:t>
            </a:r>
            <a:r>
              <a:rPr lang="en-US" dirty="0" err="1"/>
              <a:t>chăm</a:t>
            </a:r>
            <a:r>
              <a:rPr lang="en-US" dirty="0"/>
              <a:t> lo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dirty="0" err="1"/>
              <a:t>nghèo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,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quyền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ích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;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quyền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ích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bà</a:t>
            </a:r>
            <a:r>
              <a:rPr lang="en-US" dirty="0"/>
              <a:t> </a:t>
            </a:r>
            <a:r>
              <a:rPr lang="en-US" dirty="0" err="1"/>
              <a:t>mẹ</a:t>
            </a:r>
            <a:r>
              <a:rPr lang="en-US" dirty="0"/>
              <a:t>,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đình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2.2. </a:t>
            </a:r>
            <a:r>
              <a:rPr lang="en-US" b="1" i="1" dirty="0" err="1" smtClean="0"/>
              <a:t>Chính</a:t>
            </a:r>
            <a:r>
              <a:rPr lang="en-US" b="1" i="1" dirty="0" smtClean="0"/>
              <a:t> </a:t>
            </a:r>
            <a:r>
              <a:rPr lang="en-US" b="1" i="1" dirty="0" err="1" smtClean="0"/>
              <a:t>sách</a:t>
            </a:r>
            <a:r>
              <a:rPr lang="en-US" b="1" i="1" dirty="0" smtClean="0"/>
              <a:t> </a:t>
            </a:r>
            <a:r>
              <a:rPr lang="en-US" b="1" i="1" dirty="0" err="1" smtClean="0"/>
              <a:t>xã</a:t>
            </a:r>
            <a:r>
              <a:rPr lang="en-US" b="1" i="1" dirty="0" smtClean="0"/>
              <a:t> </a:t>
            </a:r>
            <a:r>
              <a:rPr lang="en-US" b="1" i="1" dirty="0" err="1" smtClean="0"/>
              <a:t>hội</a:t>
            </a:r>
            <a:r>
              <a:rPr lang="en-US" b="1" i="1" dirty="0" smtClean="0"/>
              <a:t>, </a:t>
            </a:r>
            <a:r>
              <a:rPr lang="en-US" b="1" i="1" dirty="0" err="1" smtClean="0"/>
              <a:t>văn</a:t>
            </a:r>
            <a:r>
              <a:rPr lang="en-US" b="1" i="1" dirty="0" smtClean="0"/>
              <a:t> </a:t>
            </a:r>
            <a:r>
              <a:rPr lang="en-US" b="1" i="1" dirty="0" err="1" smtClean="0"/>
              <a:t>hóa</a:t>
            </a:r>
            <a:r>
              <a:rPr lang="en-US" b="1" i="1" dirty="0" smtClean="0"/>
              <a:t>, </a:t>
            </a:r>
            <a:r>
              <a:rPr lang="en-US" b="1" i="1" dirty="0" err="1" smtClean="0"/>
              <a:t>giáo</a:t>
            </a:r>
            <a:r>
              <a:rPr lang="en-US" b="1" i="1" dirty="0" smtClean="0"/>
              <a:t> </a:t>
            </a:r>
            <a:r>
              <a:rPr lang="en-US" b="1" i="1" dirty="0" err="1" smtClean="0"/>
              <a:t>dục</a:t>
            </a:r>
            <a:r>
              <a:rPr lang="en-US" b="1" i="1" dirty="0" smtClean="0"/>
              <a:t>, </a:t>
            </a:r>
            <a:r>
              <a:rPr lang="en-US" b="1" i="1" dirty="0" err="1" smtClean="0"/>
              <a:t>khoa</a:t>
            </a:r>
            <a:r>
              <a:rPr lang="en-US" b="1" i="1" dirty="0" smtClean="0"/>
              <a:t> </a:t>
            </a:r>
            <a:r>
              <a:rPr lang="en-US" b="1" i="1" dirty="0" err="1" smtClean="0"/>
              <a:t>học</a:t>
            </a:r>
            <a:r>
              <a:rPr lang="en-US" b="1" i="1" dirty="0" smtClean="0"/>
              <a:t> - </a:t>
            </a:r>
            <a:r>
              <a:rPr lang="en-US" b="1" i="1" dirty="0" err="1" smtClean="0"/>
              <a:t>công</a:t>
            </a:r>
            <a:r>
              <a:rPr lang="en-US" b="1" i="1" dirty="0" smtClean="0"/>
              <a:t> </a:t>
            </a:r>
            <a:r>
              <a:rPr lang="en-US" b="1" i="1" dirty="0" err="1" smtClean="0"/>
              <a:t>nghệ</a:t>
            </a:r>
            <a:r>
              <a:rPr lang="en-US" b="1" i="1" dirty="0" smtClean="0"/>
              <a:t>, </a:t>
            </a:r>
            <a:r>
              <a:rPr lang="en-US" b="1" i="1" dirty="0" err="1" smtClean="0"/>
              <a:t>môi</a:t>
            </a:r>
            <a:r>
              <a:rPr lang="en-US" b="1" i="1" dirty="0" smtClean="0"/>
              <a:t> </a:t>
            </a:r>
            <a:r>
              <a:rPr lang="en-US" b="1" i="1" dirty="0" err="1" smtClean="0"/>
              <a:t>trường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2.2.2. </a:t>
            </a:r>
            <a:r>
              <a:rPr lang="en-US" i="1" dirty="0" err="1" smtClean="0"/>
              <a:t>Chính</a:t>
            </a:r>
            <a:r>
              <a:rPr lang="en-US" i="1" dirty="0" smtClean="0"/>
              <a:t> </a:t>
            </a:r>
            <a:r>
              <a:rPr lang="en-US" i="1" dirty="0" err="1" smtClean="0"/>
              <a:t>sách</a:t>
            </a:r>
            <a:r>
              <a:rPr lang="en-US" i="1" dirty="0" smtClean="0"/>
              <a:t> </a:t>
            </a:r>
            <a:r>
              <a:rPr lang="en-US" i="1" dirty="0" err="1" smtClean="0"/>
              <a:t>văn</a:t>
            </a:r>
            <a:r>
              <a:rPr lang="en-US" i="1" dirty="0" smtClean="0"/>
              <a:t> </a:t>
            </a:r>
            <a:r>
              <a:rPr lang="en-US" i="1" dirty="0" err="1" smtClean="0"/>
              <a:t>hóa</a:t>
            </a:r>
            <a:endParaRPr lang="en-US" dirty="0" smtClean="0"/>
          </a:p>
          <a:p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tộc</a:t>
            </a:r>
            <a:r>
              <a:rPr lang="en-US" dirty="0"/>
              <a:t>,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,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huy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hiến</a:t>
            </a:r>
            <a:r>
              <a:rPr lang="en-US" dirty="0"/>
              <a:t> </a:t>
            </a:r>
            <a:r>
              <a:rPr lang="en-US" dirty="0" err="1"/>
              <a:t>Việt</a:t>
            </a:r>
            <a:r>
              <a:rPr lang="en-US" dirty="0"/>
              <a:t> Nam, </a:t>
            </a:r>
            <a:endParaRPr lang="en-US" dirty="0" smtClean="0"/>
          </a:p>
          <a:p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/>
              <a:t>thu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,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huy</a:t>
            </a:r>
            <a:r>
              <a:rPr lang="en-US" dirty="0"/>
              <a:t> </a:t>
            </a:r>
            <a:r>
              <a:rPr lang="en-US" dirty="0" err="1"/>
              <a:t>mọi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dân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2.2.3. </a:t>
            </a:r>
            <a:r>
              <a:rPr lang="en-US" i="1" dirty="0" err="1"/>
              <a:t>Chính</a:t>
            </a:r>
            <a:r>
              <a:rPr lang="en-US" i="1" dirty="0"/>
              <a:t> </a:t>
            </a:r>
            <a:r>
              <a:rPr lang="en-US" i="1" dirty="0" err="1"/>
              <a:t>sách</a:t>
            </a:r>
            <a:r>
              <a:rPr lang="en-US" i="1" dirty="0"/>
              <a:t> </a:t>
            </a:r>
            <a:r>
              <a:rPr lang="en-US" i="1" dirty="0" err="1"/>
              <a:t>giáo</a:t>
            </a:r>
            <a:r>
              <a:rPr lang="en-US" i="1" dirty="0"/>
              <a:t> </a:t>
            </a:r>
            <a:r>
              <a:rPr lang="en-US" i="1" dirty="0" err="1" smtClean="0"/>
              <a:t>dục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(</a:t>
            </a:r>
            <a:r>
              <a:rPr lang="en-US" dirty="0" err="1" smtClean="0"/>
              <a:t>Điều</a:t>
            </a:r>
            <a:r>
              <a:rPr lang="en-US" dirty="0" smtClean="0"/>
              <a:t> 61 </a:t>
            </a:r>
            <a:r>
              <a:rPr lang="en-US" dirty="0" err="1" smtClean="0"/>
              <a:t>Hiến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2013)</a:t>
            </a:r>
          </a:p>
          <a:p>
            <a:r>
              <a:rPr lang="en-US" dirty="0" err="1" smtClean="0"/>
              <a:t>Giáo</a:t>
            </a:r>
            <a:r>
              <a:rPr lang="en-US" dirty="0" smtClean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đào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sách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nhằm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,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, </a:t>
            </a:r>
            <a:r>
              <a:rPr lang="en-US" dirty="0" err="1"/>
              <a:t>bồi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Ưu</a:t>
            </a:r>
            <a:r>
              <a:rPr lang="en-US" dirty="0" smtClean="0"/>
              <a:t> </a:t>
            </a:r>
            <a:r>
              <a:rPr lang="en-US" dirty="0" err="1"/>
              <a:t>tiên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non;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ở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núi</a:t>
            </a:r>
            <a:r>
              <a:rPr lang="en-US" dirty="0"/>
              <a:t>, </a:t>
            </a:r>
            <a:r>
              <a:rPr lang="en-US" dirty="0" err="1"/>
              <a:t>hải</a:t>
            </a:r>
            <a:r>
              <a:rPr lang="en-US" dirty="0"/>
              <a:t> </a:t>
            </a:r>
            <a:r>
              <a:rPr lang="en-US" dirty="0" err="1"/>
              <a:t>đảo</a:t>
            </a:r>
            <a:r>
              <a:rPr lang="en-US" dirty="0"/>
              <a:t>,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-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khó</a:t>
            </a:r>
            <a:r>
              <a:rPr lang="en-US" dirty="0"/>
              <a:t> </a:t>
            </a:r>
            <a:r>
              <a:rPr lang="en-US" dirty="0" err="1"/>
              <a:t>khăn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khuyết</a:t>
            </a:r>
            <a:r>
              <a:rPr lang="en-US" dirty="0"/>
              <a:t> </a:t>
            </a:r>
            <a:r>
              <a:rPr lang="en-US" dirty="0" err="1"/>
              <a:t>tật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nghèo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 smtClean="0"/>
              <a:t>nghề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98A163F-85B2-4E27-BB04-842376009460}" type="datetime1">
              <a:rPr lang="en-US"/>
              <a:pPr>
                <a:defRPr/>
              </a:pPr>
              <a:t>31/03/2016</a:t>
            </a:fld>
            <a:endParaRPr lang="en-US"/>
          </a:p>
        </p:txBody>
      </p:sp>
      <p:sp>
        <p:nvSpPr>
          <p:cNvPr id="165891" name="Text Box 4"/>
          <p:cNvSpPr txBox="1">
            <a:spLocks noChangeArrowheads="1"/>
          </p:cNvSpPr>
          <p:nvPr/>
        </p:nvSpPr>
        <p:spPr bwMode="auto">
          <a:xfrm>
            <a:off x="0" y="2286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400">
                <a:solidFill>
                  <a:srgbClr val="66FF33"/>
                </a:solidFill>
                <a:latin typeface="Times New Roman" pitchFamily="18" charset="0"/>
              </a:rPr>
              <a:t>Quyền và nghĩa vụ cơ bản của công dân</a:t>
            </a:r>
          </a:p>
        </p:txBody>
      </p:sp>
      <p:sp>
        <p:nvSpPr>
          <p:cNvPr id="785413" name="Cloud"/>
          <p:cNvSpPr>
            <a:spLocks noChangeAspect="1" noEditPoints="1" noChangeArrowheads="1"/>
          </p:cNvSpPr>
          <p:nvPr/>
        </p:nvSpPr>
        <p:spPr bwMode="auto">
          <a:xfrm>
            <a:off x="228600" y="28194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785414" name="Text Box 6"/>
          <p:cNvSpPr txBox="1">
            <a:spLocks noChangeArrowheads="1"/>
          </p:cNvSpPr>
          <p:nvPr/>
        </p:nvSpPr>
        <p:spPr bwMode="auto">
          <a:xfrm>
            <a:off x="609600" y="3048000"/>
            <a:ext cx="2133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>
                <a:latin typeface="Times New Roman" pitchFamily="18" charset="0"/>
              </a:rPr>
              <a:t>Quyền chính trị</a:t>
            </a:r>
          </a:p>
        </p:txBody>
      </p:sp>
      <p:sp>
        <p:nvSpPr>
          <p:cNvPr id="785415" name="Line 7"/>
          <p:cNvSpPr>
            <a:spLocks noChangeShapeType="1"/>
          </p:cNvSpPr>
          <p:nvPr/>
        </p:nvSpPr>
        <p:spPr bwMode="auto">
          <a:xfrm flipV="1">
            <a:off x="2743200" y="2057400"/>
            <a:ext cx="990600" cy="1143000"/>
          </a:xfrm>
          <a:prstGeom prst="line">
            <a:avLst/>
          </a:prstGeom>
          <a:noFill/>
          <a:ln w="76200" cmpd="tri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85416" name="Text Box 8" descr="Green marble"/>
          <p:cNvSpPr txBox="1">
            <a:spLocks noChangeArrowheads="1"/>
          </p:cNvSpPr>
          <p:nvPr/>
        </p:nvSpPr>
        <p:spPr bwMode="auto">
          <a:xfrm>
            <a:off x="3733800" y="1676400"/>
            <a:ext cx="5410200" cy="10668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>
                <a:latin typeface="Times New Roman" pitchFamily="18" charset="0"/>
              </a:rPr>
              <a:t>Bầu cử, ứng cử (đ18,21/HP/1992)</a:t>
            </a:r>
          </a:p>
        </p:txBody>
      </p:sp>
      <p:sp>
        <p:nvSpPr>
          <p:cNvPr id="785417" name="Line 9"/>
          <p:cNvSpPr>
            <a:spLocks noChangeShapeType="1"/>
          </p:cNvSpPr>
          <p:nvPr/>
        </p:nvSpPr>
        <p:spPr bwMode="auto">
          <a:xfrm>
            <a:off x="2743200" y="4038600"/>
            <a:ext cx="1143000" cy="381000"/>
          </a:xfrm>
          <a:prstGeom prst="line">
            <a:avLst/>
          </a:prstGeom>
          <a:noFill/>
          <a:ln w="76200" cmpd="tri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85418" name="Text Box 10" descr="Water droplets"/>
          <p:cNvSpPr txBox="1">
            <a:spLocks noChangeArrowheads="1"/>
          </p:cNvSpPr>
          <p:nvPr/>
        </p:nvSpPr>
        <p:spPr bwMode="auto">
          <a:xfrm>
            <a:off x="3886200" y="3962400"/>
            <a:ext cx="5410200" cy="57943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>
                <a:solidFill>
                  <a:srgbClr val="FF0000"/>
                </a:solidFill>
                <a:latin typeface="Times New Roman" pitchFamily="18" charset="0"/>
              </a:rPr>
              <a:t>Tham gia quản lý nhà nước</a:t>
            </a:r>
            <a:r>
              <a:rPr lang="en-US" sz="320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8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85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85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5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5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5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5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8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85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85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85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85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85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8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5413" grpId="0" animBg="1"/>
      <p:bldP spid="785414" grpId="0"/>
      <p:bldP spid="785415" grpId="0" animBg="1"/>
      <p:bldP spid="785416" grpId="0" animBg="1"/>
      <p:bldP spid="785417" grpId="0" animBg="1"/>
      <p:bldP spid="7854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0603ECD-D6C2-4485-A248-D7BB5F7C1103}" type="datetime1">
              <a:rPr lang="en-US"/>
              <a:pPr>
                <a:defRPr/>
              </a:pPr>
              <a:t>31/03/2016</a:t>
            </a:fld>
            <a:endParaRPr lang="en-US"/>
          </a:p>
        </p:txBody>
      </p:sp>
      <p:sp>
        <p:nvSpPr>
          <p:cNvPr id="786436" name="Cloud"/>
          <p:cNvSpPr>
            <a:spLocks noChangeAspect="1" noEditPoints="1" noChangeArrowheads="1"/>
          </p:cNvSpPr>
          <p:nvPr/>
        </p:nvSpPr>
        <p:spPr bwMode="auto">
          <a:xfrm>
            <a:off x="228600" y="21336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786437" name="Text Box 5"/>
          <p:cNvSpPr txBox="1">
            <a:spLocks noChangeArrowheads="1"/>
          </p:cNvSpPr>
          <p:nvPr/>
        </p:nvSpPr>
        <p:spPr bwMode="auto">
          <a:xfrm>
            <a:off x="685800" y="2209800"/>
            <a:ext cx="21336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>
                <a:latin typeface="Times New Roman" pitchFamily="18" charset="0"/>
              </a:rPr>
              <a:t>Quyền kinh tế, văn hoá, xã hội</a:t>
            </a:r>
          </a:p>
        </p:txBody>
      </p:sp>
      <p:sp>
        <p:nvSpPr>
          <p:cNvPr id="786438" name="Line 6"/>
          <p:cNvSpPr>
            <a:spLocks noChangeShapeType="1"/>
          </p:cNvSpPr>
          <p:nvPr/>
        </p:nvSpPr>
        <p:spPr bwMode="auto">
          <a:xfrm flipV="1">
            <a:off x="2590800" y="1752600"/>
            <a:ext cx="1219200" cy="533400"/>
          </a:xfrm>
          <a:prstGeom prst="line">
            <a:avLst/>
          </a:prstGeom>
          <a:noFill/>
          <a:ln w="76200" cmpd="tri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86439" name="Text Box 7"/>
          <p:cNvSpPr txBox="1">
            <a:spLocks noChangeArrowheads="1"/>
          </p:cNvSpPr>
          <p:nvPr/>
        </p:nvSpPr>
        <p:spPr bwMode="auto">
          <a:xfrm>
            <a:off x="3810000" y="1295400"/>
            <a:ext cx="5334000" cy="94615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Quyền tự do kinh doanh, quyền sở hữu thu nhập</a:t>
            </a:r>
          </a:p>
        </p:txBody>
      </p:sp>
      <p:sp>
        <p:nvSpPr>
          <p:cNvPr id="786441" name="Line 9"/>
          <p:cNvSpPr>
            <a:spLocks noChangeShapeType="1"/>
          </p:cNvSpPr>
          <p:nvPr/>
        </p:nvSpPr>
        <p:spPr bwMode="auto">
          <a:xfrm>
            <a:off x="2590800" y="3581400"/>
            <a:ext cx="1295400" cy="838200"/>
          </a:xfrm>
          <a:prstGeom prst="line">
            <a:avLst/>
          </a:prstGeom>
          <a:noFill/>
          <a:ln w="76200" cmpd="tri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86446" name="Line 14"/>
          <p:cNvSpPr>
            <a:spLocks noChangeShapeType="1"/>
          </p:cNvSpPr>
          <p:nvPr/>
        </p:nvSpPr>
        <p:spPr bwMode="auto">
          <a:xfrm flipV="1">
            <a:off x="2971800" y="3048000"/>
            <a:ext cx="990600" cy="0"/>
          </a:xfrm>
          <a:prstGeom prst="line">
            <a:avLst/>
          </a:prstGeom>
          <a:noFill/>
          <a:ln w="76200" cmpd="tri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86449" name="Text Box 17"/>
          <p:cNvSpPr txBox="1">
            <a:spLocks noChangeArrowheads="1"/>
          </p:cNvSpPr>
          <p:nvPr/>
        </p:nvSpPr>
        <p:spPr bwMode="auto">
          <a:xfrm>
            <a:off x="3962400" y="2590800"/>
            <a:ext cx="5410200" cy="94615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Quyền lao động, học tập, nghiên cứu, tác giả, bảo vệ sức khoẻ…</a:t>
            </a:r>
          </a:p>
        </p:txBody>
      </p:sp>
      <p:sp>
        <p:nvSpPr>
          <p:cNvPr id="786450" name="Text Box 18"/>
          <p:cNvSpPr txBox="1">
            <a:spLocks noChangeArrowheads="1"/>
          </p:cNvSpPr>
          <p:nvPr/>
        </p:nvSpPr>
        <p:spPr bwMode="auto">
          <a:xfrm>
            <a:off x="3733800" y="4191000"/>
            <a:ext cx="541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   Quyền lập doanh nghiệp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8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6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6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86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86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6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6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86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86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6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86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86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86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86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86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86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86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86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86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8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86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86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6436" grpId="0" animBg="1"/>
      <p:bldP spid="786437" grpId="0"/>
      <p:bldP spid="786438" grpId="0" animBg="1"/>
      <p:bldP spid="786439" grpId="0" animBg="1"/>
      <p:bldP spid="786441" grpId="0" animBg="1"/>
      <p:bldP spid="786446" grpId="0" animBg="1"/>
      <p:bldP spid="786449" grpId="0" animBg="1"/>
      <p:bldP spid="78645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8B3F34B-DFEC-4479-86BE-3883DB5E7CBD}" type="datetime1">
              <a:rPr lang="en-US"/>
              <a:pPr>
                <a:defRPr/>
              </a:pPr>
              <a:t>31/03/2016</a:t>
            </a:fld>
            <a:endParaRPr lang="en-US"/>
          </a:p>
        </p:txBody>
      </p:sp>
      <p:sp>
        <p:nvSpPr>
          <p:cNvPr id="787460" name="Cloud"/>
          <p:cNvSpPr>
            <a:spLocks noChangeAspect="1" noEditPoints="1" noChangeArrowheads="1"/>
          </p:cNvSpPr>
          <p:nvPr/>
        </p:nvSpPr>
        <p:spPr bwMode="auto">
          <a:xfrm>
            <a:off x="228600" y="2743200"/>
            <a:ext cx="3505200" cy="2349500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787461" name="Text Box 5"/>
          <p:cNvSpPr txBox="1">
            <a:spLocks noChangeArrowheads="1"/>
          </p:cNvSpPr>
          <p:nvPr/>
        </p:nvSpPr>
        <p:spPr bwMode="auto">
          <a:xfrm>
            <a:off x="1066800" y="2895600"/>
            <a:ext cx="21336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>
                <a:latin typeface="Times New Roman" pitchFamily="18" charset="0"/>
              </a:rPr>
              <a:t>Quyền tự do dân chủ và tự do cá nhân</a:t>
            </a:r>
          </a:p>
        </p:txBody>
      </p:sp>
      <p:sp>
        <p:nvSpPr>
          <p:cNvPr id="787462" name="Line 6"/>
          <p:cNvSpPr>
            <a:spLocks noChangeShapeType="1"/>
          </p:cNvSpPr>
          <p:nvPr/>
        </p:nvSpPr>
        <p:spPr bwMode="auto">
          <a:xfrm flipV="1">
            <a:off x="3352800" y="1752600"/>
            <a:ext cx="1066800" cy="1219200"/>
          </a:xfrm>
          <a:prstGeom prst="line">
            <a:avLst/>
          </a:prstGeom>
          <a:noFill/>
          <a:ln w="76200" cmpd="tri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87463" name="Line 7"/>
          <p:cNvSpPr>
            <a:spLocks noChangeShapeType="1"/>
          </p:cNvSpPr>
          <p:nvPr/>
        </p:nvSpPr>
        <p:spPr bwMode="auto">
          <a:xfrm>
            <a:off x="3352800" y="4267200"/>
            <a:ext cx="1295400" cy="838200"/>
          </a:xfrm>
          <a:prstGeom prst="line">
            <a:avLst/>
          </a:prstGeom>
          <a:noFill/>
          <a:ln w="76200" cmpd="tri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87464" name="Line 8"/>
          <p:cNvSpPr>
            <a:spLocks noChangeShapeType="1"/>
          </p:cNvSpPr>
          <p:nvPr/>
        </p:nvSpPr>
        <p:spPr bwMode="auto">
          <a:xfrm flipV="1">
            <a:off x="3733800" y="3733800"/>
            <a:ext cx="990600" cy="0"/>
          </a:xfrm>
          <a:prstGeom prst="line">
            <a:avLst/>
          </a:prstGeom>
          <a:noFill/>
          <a:ln w="76200" cmpd="tri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87465" name="Text Box 9"/>
          <p:cNvSpPr txBox="1">
            <a:spLocks noChangeArrowheads="1"/>
          </p:cNvSpPr>
          <p:nvPr/>
        </p:nvSpPr>
        <p:spPr bwMode="auto">
          <a:xfrm>
            <a:off x="4724400" y="457200"/>
            <a:ext cx="4572000" cy="1373188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Quyền tự do ngôn luận, báo chí, biểu tình… theo qui định của pháp luật</a:t>
            </a:r>
          </a:p>
        </p:txBody>
      </p:sp>
      <p:sp>
        <p:nvSpPr>
          <p:cNvPr id="787466" name="Text Box 10"/>
          <p:cNvSpPr txBox="1">
            <a:spLocks noChangeArrowheads="1"/>
          </p:cNvSpPr>
          <p:nvPr/>
        </p:nvSpPr>
        <p:spPr bwMode="auto">
          <a:xfrm>
            <a:off x="4724400" y="2057400"/>
            <a:ext cx="4419600" cy="22272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Quyền tự do tôn giáo, tín ngưỡng, bất khả xâm phạm, chổ ở, tính mang, sức khoẻ, danh dự, nhân phẩm, bí mật đời tư, tự do đi lại</a:t>
            </a:r>
          </a:p>
        </p:txBody>
      </p:sp>
      <p:sp>
        <p:nvSpPr>
          <p:cNvPr id="787467" name="Text Box 11"/>
          <p:cNvSpPr txBox="1">
            <a:spLocks noChangeArrowheads="1"/>
          </p:cNvSpPr>
          <p:nvPr/>
        </p:nvSpPr>
        <p:spPr bwMode="auto">
          <a:xfrm>
            <a:off x="4724400" y="4800600"/>
            <a:ext cx="4419600" cy="519113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Quyền khiếu nại tố cáo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7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87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87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87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7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7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7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7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87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87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87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87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7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87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87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87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87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87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87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87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87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87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87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7460" grpId="0" animBg="1"/>
      <p:bldP spid="787461" grpId="0"/>
      <p:bldP spid="787462" grpId="0" animBg="1"/>
      <p:bldP spid="787463" grpId="0" animBg="1"/>
      <p:bldP spid="787464" grpId="0" animBg="1"/>
      <p:bldP spid="787465" grpId="0" animBg="1"/>
      <p:bldP spid="787466" grpId="0" animBg="1"/>
      <p:bldP spid="78746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4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pPr eaLnBrk="1" hangingPunct="1"/>
            <a:r>
              <a:rPr lang="en-US" sz="4000" smtClean="0">
                <a:solidFill>
                  <a:srgbClr val="66FF33"/>
                </a:solidFill>
                <a:latin typeface="Times New Roman" pitchFamily="18" charset="0"/>
              </a:rPr>
              <a:t>Tổ chức bộ máy nhà nước</a:t>
            </a:r>
            <a:r>
              <a:rPr lang="en-US" smtClean="0"/>
              <a:t> </a:t>
            </a:r>
          </a:p>
        </p:txBody>
      </p:sp>
      <p:sp>
        <p:nvSpPr>
          <p:cNvPr id="788485" name="Rectangle 5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Những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vấn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đề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cơ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bản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với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từng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cơ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quan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nhà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nước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(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thể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chế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)</a:t>
            </a:r>
          </a:p>
          <a:p>
            <a:pPr lvl="1" eaLnBrk="1" hangingPunct="1">
              <a:defRPr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Vị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trí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tính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chất</a:t>
            </a:r>
            <a:endParaRPr lang="en-US" sz="32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Nhiệm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vụ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quyền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hạn</a:t>
            </a:r>
            <a:endParaRPr lang="en-US" sz="32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Cơ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cấu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tổ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chức</a:t>
            </a:r>
            <a:endParaRPr lang="en-US" sz="32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Các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hình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thức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hoạt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động</a:t>
            </a:r>
            <a:endParaRPr lang="en-US" sz="32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5D536FC-15A6-4BD2-9A42-3E16196A8183}" type="datetime1">
              <a:rPr lang="en-US"/>
              <a:pPr>
                <a:defRPr/>
              </a:pPr>
              <a:t>31/03/2016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788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788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788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788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D5425DF-7A89-4700-9FBC-23B7D4C6CEC7}" type="datetime1">
              <a:rPr lang="en-US"/>
              <a:pPr>
                <a:defRPr/>
              </a:pPr>
              <a:t>31/03/2016</a:t>
            </a:fld>
            <a:endParaRPr lang="en-US"/>
          </a:p>
        </p:txBody>
      </p:sp>
      <p:graphicFrame>
        <p:nvGraphicFramePr>
          <p:cNvPr id="789508" name="Group 4"/>
          <p:cNvGraphicFramePr>
            <a:graphicFrameLocks noGrp="1"/>
          </p:cNvGraphicFramePr>
          <p:nvPr/>
        </p:nvGraphicFramePr>
        <p:xfrm>
          <a:off x="0" y="1447800"/>
          <a:ext cx="8993188" cy="5243132"/>
        </p:xfrm>
        <a:graphic>
          <a:graphicData uri="http://schemas.openxmlformats.org/drawingml/2006/table">
            <a:tbl>
              <a:tblPr/>
              <a:tblGrid>
                <a:gridCol w="1498600"/>
                <a:gridCol w="1916113"/>
                <a:gridCol w="2332037"/>
                <a:gridCol w="1498600"/>
                <a:gridCol w="1747838"/>
              </a:tblGrid>
              <a:tr h="119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       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NI-Times" pitchFamily="2" charset="0"/>
                        </a:rPr>
                        <a:t>CQ quyền lực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CQ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hµnh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chÝnh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NN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CQ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xÐt xö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CQ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KiÓm s¸t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1981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Trung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­¬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ng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-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Quèc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héi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- UB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th­êng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vô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Quèc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héi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-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ChÝnh phñ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-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Bé, CQ   ngang Bé,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CQ thuéc CP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TAND tèi cao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KSND tèi cao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99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1928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NI-Times" pitchFamily="2" charset="0"/>
                        </a:rPr>
                        <a:t>Ñ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Þa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ph­¬ng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- 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NI-Times" pitchFamily="2" charset="0"/>
                        </a:rPr>
                        <a:t>HÑND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c¸c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cÊp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(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Hiện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nay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thi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điểm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bỏ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HĐNN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cấp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xã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UBND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c¸c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cÊp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; </a:t>
                      </a:r>
                      <a:r>
                        <a:rPr kumimoji="0" lang="en-US" sz="24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NI-Times" pitchFamily="2" charset="0"/>
                        </a:rPr>
                        <a:t>caùc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Së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Phßng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, Ban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TAND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c¸c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cÊp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(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Kh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ông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có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cấp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xã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)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VKSND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c¸c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cÊp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(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.VnTime" pitchFamily="34" charset="0"/>
                        </a:rPr>
                        <a:t>Kh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ông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có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cấp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xã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)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.VnTime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172061" name="Text Box 30"/>
          <p:cNvSpPr txBox="1">
            <a:spLocks noChangeArrowheads="1"/>
          </p:cNvSpPr>
          <p:nvPr/>
        </p:nvSpPr>
        <p:spPr bwMode="auto">
          <a:xfrm>
            <a:off x="152400" y="152400"/>
            <a:ext cx="9144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>
                <a:solidFill>
                  <a:srgbClr val="66FF33"/>
                </a:solidFill>
              </a:rPr>
              <a:t>Sơ đồ bộ máy nhà nước Việt Nam theo Hiến pháp 1992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9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1"/>
  <p:tag name="MMPROD_UIDATA" val="&lt;database version=&quot;7.0&quot;&gt;&lt;object type=&quot;1&quot; unique_id=&quot;10001&quot;&gt;&lt;object type=&quot;2&quot; unique_id=&quot;11078&quot;&gt;&lt;object type=&quot;3&quot; unique_id=&quot;11079&quot;&gt;&lt;property id=&quot;20148&quot; value=&quot;5&quot;/&gt;&lt;property id=&quot;20300&quot; value=&quot;Slide 1&quot;/&gt;&lt;property id=&quot;20307&quot; value=&quot;256&quot;/&gt;&lt;/object&gt;&lt;object type=&quot;3&quot; unique_id=&quot;11080&quot;&gt;&lt;property id=&quot;20148&quot; value=&quot;5&quot;/&gt;&lt;property id=&quot;20300&quot; value=&quot;Slide 2 - &amp;quot;BÀI 3:&amp;#x0D;&amp;#x0A;LUẬT NHÀ NƯỚC&amp;#x0D;&amp;#x0A;&amp;quot;&quot;/&gt;&lt;property id=&quot;20307&quot; value=&quot;276&quot;/&gt;&lt;/object&gt;&lt;object type=&quot;3&quot; unique_id=&quot;11081&quot;&gt;&lt;property id=&quot;20148&quot; value=&quot;5&quot;/&gt;&lt;property id=&quot;20300&quot; value=&quot;Slide 3&quot;/&gt;&lt;property id=&quot;20307&quot; value=&quot;260&quot;/&gt;&lt;/object&gt;&lt;object type=&quot;3&quot; unique_id=&quot;11082&quot;&gt;&lt;property id=&quot;20148&quot; value=&quot;5&quot;/&gt;&lt;property id=&quot;20300&quot; value=&quot;Slide 4 - &amp;quot;LUẬT HIẾN PHÁP&amp;quot;&quot;/&gt;&lt;property id=&quot;20307&quot; value=&quot;282&quot;/&gt;&lt;/object&gt;&lt;object type=&quot;3&quot; unique_id=&quot;11083&quot;&gt;&lt;property id=&quot;20148&quot; value=&quot;5&quot;/&gt;&lt;property id=&quot;20300&quot; value=&quot;Slide 5 - &amp;quot;1. Luật Nhà nước trong hệ thống pháp luật Việt Nam&amp;quot;&quot;/&gt;&lt;property id=&quot;20307&quot; value=&quot;275&quot;/&gt;&lt;/object&gt;&lt;object type=&quot;3&quot; unique_id=&quot;11084&quot;&gt;&lt;property id=&quot;20148&quot; value=&quot;5&quot;/&gt;&lt;property id=&quot;20300&quot; value=&quot;Slide 6 - &amp;quot;Khái niệm Luật Nhà nước :&amp;quot;&quot;/&gt;&lt;property id=&quot;20307&quot; value=&quot;277&quot;/&gt;&lt;/object&gt;&lt;object type=&quot;3&quot; unique_id=&quot;11085&quot;&gt;&lt;property id=&quot;20148&quot; value=&quot;5&quot;/&gt;&lt;property id=&quot;20300&quot; value=&quot;Slide 7 - &amp;quot;Đối tượng điều chỉnh của Luật Nhà nước&amp;quot;&quot;/&gt;&lt;property id=&quot;20307&quot; value=&quot;278&quot;/&gt;&lt;/object&gt;&lt;object type=&quot;3&quot; unique_id=&quot;11086&quot;&gt;&lt;property id=&quot;20148&quot; value=&quot;5&quot;/&gt;&lt;property id=&quot;20300&quot; value=&quot;Slide 8 - &amp;quot;1.2. Vị trí của Hiến pháp trong hệ thống pháp luật Việt Nam&amp;quot;&quot;/&gt;&lt;property id=&quot;20307&quot; value=&quot;280&quot;/&gt;&lt;/object&gt;&lt;object type=&quot;3&quot; unique_id=&quot;11087&quot;&gt;&lt;property id=&quot;20148&quot; value=&quot;5&quot;/&gt;&lt;property id=&quot;20300&quot; value=&quot;Slide 9 - &amp;quot;1.2. Vị trí của Hiến pháp trong hệ thống pháp luật Việt Nam&amp;#x0D;&amp;#x0A;&amp;quot;&quot;/&gt;&lt;property id=&quot;20307&quot; value=&quot;279&quot;/&gt;&lt;/object&gt;&lt;object type=&quot;3&quot; unique_id=&quot;11088&quot;&gt;&lt;property id=&quot;20148&quot; value=&quot;5&quot;/&gt;&lt;property id=&quot;20300&quot; value=&quot;Slide 10 - &amp;quot;2. Một số nội dung cơ bản của Hiến pháp 2013&amp;#x0D;&amp;#x0A;&amp;quot;&quot;/&gt;&lt;property id=&quot;20307&quot; value=&quot;281&quot;/&gt;&lt;/object&gt;&lt;object type=&quot;3&quot; unique_id=&quot;11089&quot;&gt;&lt;property id=&quot;20148&quot; value=&quot;5&quot;/&gt;&lt;property id=&quot;20300&quot; value=&quot;Slide 11 - &amp;quot;2.1.2. Chế độ kinh tế&amp;quot;&quot;/&gt;&lt;property id=&quot;20307&quot; value=&quot;284&quot;/&gt;&lt;/object&gt;&lt;object type=&quot;3&quot; unique_id=&quot;11090&quot;&gt;&lt;property id=&quot;20148&quot; value=&quot;5&quot;/&gt;&lt;property id=&quot;20300&quot; value=&quot;Slide 12 - &amp;quot;2.2. Chính sách xã hội, văn hóa, giáo dục, khoa học - công nghệ, môi trường&amp;#x0D;&amp;#x0A;&amp;quot;&quot;/&gt;&lt;property id=&quot;20307&quot; value=&quot;283&quot;/&gt;&lt;/object&gt;&lt;object type=&quot;3&quot; unique_id=&quot;11091&quot;&gt;&lt;property id=&quot;20148&quot; value=&quot;5&quot;/&gt;&lt;property id=&quot;20300&quot; value=&quot;Slide 13 - &amp;quot;2.2. Chính sách xã hội, văn hóa, giáo dục, khoa học - công nghệ, môi trường&amp;#x0D;&amp;#x0A;&amp;quot;&quot;/&gt;&lt;property id=&quot;20307&quot; value=&quot;285&quot;/&gt;&lt;/object&gt;&lt;object type=&quot;3&quot; unique_id=&quot;11092&quot;&gt;&lt;property id=&quot;20148&quot; value=&quot;5&quot;/&gt;&lt;property id=&quot;20300&quot; value=&quot;Slide 14 - &amp;quot;2.2.3. Chính sách giáo dục&amp;quot;&quot;/&gt;&lt;property id=&quot;20307&quot; value=&quot;286&quot;/&gt;&lt;/object&gt;&lt;object type=&quot;3&quot; unique_id=&quot;11093&quot;&gt;&lt;property id=&quot;20148&quot; value=&quot;5&quot;/&gt;&lt;property id=&quot;20300&quot; value=&quot;Slide 15&quot;/&gt;&lt;property id=&quot;20307&quot; value=&quot;267&quot;/&gt;&lt;/object&gt;&lt;object type=&quot;3&quot; unique_id=&quot;11094&quot;&gt;&lt;property id=&quot;20148&quot; value=&quot;5&quot;/&gt;&lt;property id=&quot;20300&quot; value=&quot;Slide 16&quot;/&gt;&lt;property id=&quot;20307&quot; value=&quot;268&quot;/&gt;&lt;/object&gt;&lt;object type=&quot;3&quot; unique_id=&quot;11095&quot;&gt;&lt;property id=&quot;20148&quot; value=&quot;5&quot;/&gt;&lt;property id=&quot;20300&quot; value=&quot;Slide 17&quot;/&gt;&lt;property id=&quot;20307&quot; value=&quot;269&quot;/&gt;&lt;/object&gt;&lt;object type=&quot;3&quot; unique_id=&quot;11096&quot;&gt;&lt;property id=&quot;20148&quot; value=&quot;5&quot;/&gt;&lt;property id=&quot;20300&quot; value=&quot;Slide 18 - &amp;quot;Tổ chức bộ máy nhà nước &amp;quot;&quot;/&gt;&lt;property id=&quot;20307&quot; value=&quot;272&quot;/&gt;&lt;/object&gt;&lt;object type=&quot;3&quot; unique_id=&quot;11097&quot;&gt;&lt;property id=&quot;20148&quot; value=&quot;5&quot;/&gt;&lt;property id=&quot;20300&quot; value=&quot;Slide 19&quot;/&gt;&lt;property id=&quot;20307&quot; value=&quot;273&quot;/&gt;&lt;/object&gt;&lt;/object&gt;&lt;object type=&quot;8&quot; unique_id=&quot;11118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1331</Words>
  <Application>Microsoft Office PowerPoint</Application>
  <PresentationFormat>On-screen Show (4:3)</PresentationFormat>
  <Paragraphs>139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BÀI 3: LUẬT NHÀ NƯỚC </vt:lpstr>
      <vt:lpstr>Slide 3</vt:lpstr>
      <vt:lpstr>LUẬT HIẾN PHÁP</vt:lpstr>
      <vt:lpstr>1. Luật Nhà nước trong hệ thống pháp luật Việt Nam</vt:lpstr>
      <vt:lpstr>Khái niệm Luật Nhà nước :</vt:lpstr>
      <vt:lpstr>Đối tượng điều chỉnh của Luật Nhà nước</vt:lpstr>
      <vt:lpstr>1.2. Vị trí của Hiến pháp trong hệ thống pháp luật Việt Nam</vt:lpstr>
      <vt:lpstr>1.2. Vị trí của Hiến pháp trong hệ thống pháp luật Việt Nam </vt:lpstr>
      <vt:lpstr>2. Một số nội dung cơ bản của Hiến pháp 2013 </vt:lpstr>
      <vt:lpstr>2.1.2. Chế độ kinh tế</vt:lpstr>
      <vt:lpstr>2.2. Chính sách xã hội, văn hóa, giáo dục, khoa học - công nghệ, môi trường </vt:lpstr>
      <vt:lpstr>2.2. Chính sách xã hội, văn hóa, giáo dục, khoa học - công nghệ, môi trường </vt:lpstr>
      <vt:lpstr>2.2.3. Chính sách giáo dục</vt:lpstr>
      <vt:lpstr>Slide 15</vt:lpstr>
      <vt:lpstr>Slide 16</vt:lpstr>
      <vt:lpstr>Slide 17</vt:lpstr>
      <vt:lpstr>Tổ chức bộ máy nhà nước </vt:lpstr>
      <vt:lpstr>Slide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10</cp:revision>
  <dcterms:created xsi:type="dcterms:W3CDTF">2016-03-31T14:01:23Z</dcterms:created>
  <dcterms:modified xsi:type="dcterms:W3CDTF">2016-03-31T15:41:42Z</dcterms:modified>
</cp:coreProperties>
</file>